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3"/>
  </p:sldMasterIdLst>
  <p:notesMasterIdLst>
    <p:notesMasterId r:id="rId30"/>
  </p:notesMasterIdLst>
  <p:sldIdLst>
    <p:sldId id="280" r:id="rId4"/>
    <p:sldId id="279" r:id="rId5"/>
    <p:sldId id="309" r:id="rId6"/>
    <p:sldId id="337" r:id="rId7"/>
    <p:sldId id="298" r:id="rId8"/>
    <p:sldId id="286" r:id="rId9"/>
    <p:sldId id="295" r:id="rId10"/>
    <p:sldId id="317" r:id="rId11"/>
    <p:sldId id="299" r:id="rId12"/>
    <p:sldId id="300" r:id="rId13"/>
    <p:sldId id="311" r:id="rId14"/>
    <p:sldId id="291" r:id="rId15"/>
    <p:sldId id="303" r:id="rId16"/>
    <p:sldId id="305" r:id="rId17"/>
    <p:sldId id="312" r:id="rId18"/>
    <p:sldId id="335" r:id="rId19"/>
    <p:sldId id="334" r:id="rId20"/>
    <p:sldId id="315" r:id="rId21"/>
    <p:sldId id="340" r:id="rId22"/>
    <p:sldId id="342" r:id="rId23"/>
    <p:sldId id="323" r:id="rId24"/>
    <p:sldId id="324" r:id="rId25"/>
    <p:sldId id="325" r:id="rId26"/>
    <p:sldId id="344" r:id="rId27"/>
    <p:sldId id="345" r:id="rId28"/>
    <p:sldId id="346" r:id="rId29"/>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idi Johnson" initials="HJ" lastIdx="20" clrIdx="0">
    <p:extLst>
      <p:ext uri="{19B8F6BF-5375-455C-9EA6-DF929625EA0E}">
        <p15:presenceInfo xmlns:p15="http://schemas.microsoft.com/office/powerpoint/2012/main" userId="S-1-5-21-2127521184-1604012920-1887927527-30018" providerId="AD"/>
      </p:ext>
    </p:extLst>
  </p:cmAuthor>
  <p:cmAuthor id="2" name="Brandon Rudd (Centric Consulting LLC)" initials="BR(CL" lastIdx="10" clrIdx="1">
    <p:extLst>
      <p:ext uri="{19B8F6BF-5375-455C-9EA6-DF929625EA0E}">
        <p15:presenceInfo xmlns:p15="http://schemas.microsoft.com/office/powerpoint/2012/main" userId="S-1-5-21-2127521184-1604012920-1887927527-6686163" providerId="AD"/>
      </p:ext>
    </p:extLst>
  </p:cmAuthor>
  <p:cmAuthor id="3" name="Paula Angela Escuadra" initials="PAE" lastIdx="1" clrIdx="2">
    <p:extLst>
      <p:ext uri="{19B8F6BF-5375-455C-9EA6-DF929625EA0E}">
        <p15:presenceInfo xmlns:p15="http://schemas.microsoft.com/office/powerpoint/2012/main" userId="4414833355b93177" providerId="Windows Live"/>
      </p:ext>
    </p:extLst>
  </p:cmAuthor>
  <p:cmAuthor id="4" name="Tracy Kennedy" initials="TK" lastIdx="4" clrIdx="3">
    <p:extLst>
      <p:ext uri="{19B8F6BF-5375-455C-9EA6-DF929625EA0E}">
        <p15:presenceInfo xmlns:p15="http://schemas.microsoft.com/office/powerpoint/2012/main" userId="S-1-5-21-2127521184-1604012920-1887927527-8005768" providerId="AD"/>
      </p:ext>
    </p:extLst>
  </p:cmAuthor>
  <p:cmAuthor id="5" name="Author" initials="A" lastIdx="1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33455" autoAdjust="0"/>
  </p:normalViewPr>
  <p:slideViewPr>
    <p:cSldViewPr snapToGrid="0">
      <p:cViewPr varScale="1">
        <p:scale>
          <a:sx n="127" d="100"/>
          <a:sy n="127" d="100"/>
        </p:scale>
        <p:origin x="1866" y="126"/>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cy Kennedy" userId="26984670-5916-458f-acdf-aab0419b36fb" providerId="ADAL" clId="{4417A968-0B89-49F2-9399-740B4A286D8F}"/>
    <pc:docChg chg="modSld">
      <pc:chgData name="Tracy Kennedy" userId="26984670-5916-458f-acdf-aab0419b36fb" providerId="ADAL" clId="{4417A968-0B89-49F2-9399-740B4A286D8F}" dt="2017-10-16T23:36:09.372" v="18" actId="20577"/>
      <pc:docMkLst>
        <pc:docMk/>
      </pc:docMkLst>
      <pc:sldChg chg="modNotesTx">
        <pc:chgData name="Tracy Kennedy" userId="26984670-5916-458f-acdf-aab0419b36fb" providerId="ADAL" clId="{4417A968-0B89-49F2-9399-740B4A286D8F}" dt="2017-10-16T23:36:09.372" v="18" actId="20577"/>
        <pc:sldMkLst>
          <pc:docMk/>
          <pc:sldMk cId="652864659"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ro-RO"/>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ro-RO"/>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o-RO" b="0" u="none" dirty="0"/>
              <a:t>Următoarea prezentare este destinată tinerilor cu vârsta de 11 ani și peste. Recomandăm 90 de minute pentru prezentare, discuții dirijate, videoclipuri și activitatea de scriere de cod de către elevi. </a:t>
            </a:r>
            <a:endParaRPr lang="ro-RO" b="1" u="sng" dirty="0"/>
          </a:p>
          <a:p>
            <a:endParaRPr lang="ro-RO" b="1" u="sng" dirty="0"/>
          </a:p>
          <a:p>
            <a:r>
              <a:rPr lang="ro-RO" b="1" u="sng" dirty="0"/>
              <a:t>MOSTRĂ DE SCENARIU: </a:t>
            </a:r>
          </a:p>
          <a:p>
            <a:endParaRPr lang="ro-RO" b="1" u="sng" dirty="0"/>
          </a:p>
          <a:p>
            <a:pPr>
              <a:defRPr/>
            </a:pPr>
            <a:r>
              <a:rPr lang="ro-RO" dirty="0"/>
              <a:t>„</a:t>
            </a:r>
            <a:r>
              <a:rPr lang="ro-RO" kern="1200" dirty="0">
                <a:effectLst/>
                <a:latin typeface="+mn-lt"/>
              </a:rPr>
              <a:t>Salut! Sunt &lt;nume&gt;, de la &lt;organizație&gt;. Bun venit la ediția Hour of Code™ din acest an! Hour of Code™ este</a:t>
            </a:r>
            <a:r>
              <a:rPr lang="ro-RO" dirty="0"/>
              <a:t> o</a:t>
            </a:r>
            <a:r>
              <a:rPr lang="ro-RO" kern="1200" dirty="0">
                <a:effectLst/>
                <a:latin typeface="+mn-lt"/>
              </a:rPr>
              <a:t> campanie la nivel mondial organizată de Code.org în vederea clarificării conceptului de scriere de cod și pentru a arăta că oricine poate învăța elementele de bază. Astăzi, veți lua parte la acest efort,</a:t>
            </a:r>
            <a:r>
              <a:rPr lang="ro-RO" b="0" u="none" baseline="0" dirty="0"/>
              <a:t> parcurgând noul tutorial Hour of Code™ Minecraft de la Microsoft. Înainte de aceasta, vom vorbi puțin despre ce înseamnă </a:t>
            </a:r>
            <a:r>
              <a:rPr lang="ro-RO" b="0" i="1" u="none" baseline="0" dirty="0"/>
              <a:t>cu adevărat</a:t>
            </a:r>
            <a:r>
              <a:rPr lang="ro-RO" b="0" u="none" baseline="0" dirty="0"/>
              <a:t> scrierea de cod, de ce este importantă și cum vă poate influența în mod pozitiv viața!</a:t>
            </a:r>
            <a:endParaRPr lang="ro-RO" b="1" u="sng" dirty="0"/>
          </a:p>
          <a:p>
            <a:endParaRPr lang="ro-RO" b="1" u="sng" dirty="0"/>
          </a:p>
          <a:p>
            <a:r>
              <a:rPr lang="ro-RO" b="1" u="sng" dirty="0"/>
              <a:t>OBIECTIV DIAPOZITIVE:</a:t>
            </a:r>
            <a:r>
              <a:rPr lang="ro-RO" dirty="0"/>
              <a:t> </a:t>
            </a:r>
          </a:p>
          <a:p>
            <a:endParaRPr lang="ro-RO" b="0" u="none" baseline="0" dirty="0"/>
          </a:p>
          <a:p>
            <a:r>
              <a:rPr lang="ro-RO" b="0" u="none" baseline="0" dirty="0"/>
              <a:t>Toți participanții să fie atrași de Hour of Code™!</a:t>
            </a:r>
          </a:p>
          <a:p>
            <a:endParaRPr lang="ro-RO" b="0" u="none" baseline="0" dirty="0"/>
          </a:p>
          <a:p>
            <a:r>
              <a:rPr lang="ro-RO" sz="1200" b="1" u="sng" kern="1200" dirty="0">
                <a:solidFill>
                  <a:schemeClr val="tx1"/>
                </a:solidFill>
                <a:effectLst/>
                <a:latin typeface="+mn-lt"/>
              </a:rPr>
              <a:t>NOTĂ FACILITATOR:</a:t>
            </a:r>
          </a:p>
          <a:p>
            <a:r>
              <a:rPr lang="ro-RO" sz="1200" kern="1200" dirty="0">
                <a:solidFill>
                  <a:schemeClr val="tx1"/>
                </a:solidFill>
                <a:effectLst/>
                <a:latin typeface="+mn-lt"/>
              </a:rPr>
              <a:t>Majoritatea diapozitivelor din pachetul de prezentare a evenimentului sunt menite să fie afișate pentru scurt timp, doar pentru câteva secunde în majoritatea cazurilor, pentru a transmite un mesaj vizual puternic prezentării rapide și conversaționale pe care o faceți publicului.</a:t>
            </a:r>
            <a:endParaRPr lang="ro-RO" b="1" u="sng" dirty="0"/>
          </a:p>
          <a:p>
            <a:endParaRPr lang="ro-RO" b="1" dirty="0"/>
          </a:p>
          <a:p>
            <a:r>
              <a:rPr lang="ro-RO" b="1" u="sng" dirty="0"/>
              <a:t>INSTRUCȚIUNI DE IMAGINE PENTRU ACEST DIAPOZITIV:</a:t>
            </a:r>
          </a:p>
          <a:p>
            <a:r>
              <a:rPr lang="ro-RO" sz="1200" b="0" u="none" kern="1200" baseline="0" dirty="0">
                <a:solidFill>
                  <a:schemeClr val="tx1"/>
                </a:solidFill>
                <a:effectLst/>
                <a:latin typeface="+mn-lt"/>
              </a:rPr>
              <a:t>Această imagine reprezintă participarea la nivel mondial în cadrul evenimentelor Hour of Code™.</a:t>
            </a:r>
            <a:endParaRPr lang="ro-RO"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ro-RO"/>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b="1" u="sng" dirty="0"/>
              <a:t>MOSTRĂ DE SCENARIU:</a:t>
            </a:r>
          </a:p>
          <a:p>
            <a:pPr marL="0" marR="0" indent="0" algn="l" defTabSz="914400" rtl="0" eaLnBrk="1" fontAlgn="auto" latinLnBrk="0" hangingPunct="1">
              <a:lnSpc>
                <a:spcPct val="100000"/>
              </a:lnSpc>
              <a:spcBef>
                <a:spcPts val="0"/>
              </a:spcBef>
              <a:spcAft>
                <a:spcPts val="0"/>
              </a:spcAft>
              <a:buClrTx/>
              <a:buSzTx/>
              <a:buFontTx/>
              <a:buNone/>
              <a:tabLst/>
              <a:defRPr/>
            </a:pPr>
            <a:endParaRPr lang="ro-R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ro-RO" b="0" u="none" dirty="0"/>
              <a:t>„De asemenea, este ceva care vă poate ajuta să realizați mai multe obiective, cum ar fi crearea unui blog, a unui site web sau a unei aplicații împreună cu prietenii voștri.”</a:t>
            </a:r>
          </a:p>
          <a:p>
            <a:pPr marL="0" marR="0" indent="0" algn="l" defTabSz="914400" rtl="0" eaLnBrk="1" fontAlgn="auto" latinLnBrk="0" hangingPunct="1">
              <a:lnSpc>
                <a:spcPct val="100000"/>
              </a:lnSpc>
              <a:spcBef>
                <a:spcPts val="0"/>
              </a:spcBef>
              <a:spcAft>
                <a:spcPts val="0"/>
              </a:spcAft>
              <a:buClrTx/>
              <a:buSzTx/>
              <a:buFontTx/>
              <a:buNone/>
              <a:tabLst/>
              <a:defRPr/>
            </a:pPr>
            <a:endParaRPr lang="ro-RO" b="1" u="sng" dirty="0"/>
          </a:p>
          <a:p>
            <a:r>
              <a:rPr lang="ro-RO" b="1" u="sng" dirty="0"/>
              <a:t>OBIECTIV DIAPOZITIVE:</a:t>
            </a:r>
          </a:p>
          <a:p>
            <a:endParaRPr lang="ro-RO" b="1" u="sng" dirty="0"/>
          </a:p>
          <a:p>
            <a:r>
              <a:rPr lang="ro-RO" sz="1200" kern="1200" dirty="0">
                <a:solidFill>
                  <a:schemeClr val="tx1"/>
                </a:solidFill>
                <a:effectLst/>
                <a:latin typeface="+mn-lt"/>
              </a:rPr>
              <a:t>În diapozitivele 9-12 arătăm în mod vizual</a:t>
            </a:r>
            <a:r>
              <a:rPr lang="ro-RO"/>
              <a:t> </a:t>
            </a:r>
            <a:r>
              <a:rPr lang="ro-RO" sz="1200" kern="1200" dirty="0">
                <a:solidFill>
                  <a:schemeClr val="tx1"/>
                </a:solidFill>
                <a:effectLst/>
                <a:latin typeface="+mn-lt"/>
              </a:rPr>
              <a:t>tinerilor cât de distractivă poate fi scrierea de cod. Dorim cu adevărat să subliniem ceea ce </a:t>
            </a:r>
            <a:r>
              <a:rPr lang="ro-RO" sz="1200" b="1" kern="1200" dirty="0">
                <a:solidFill>
                  <a:schemeClr val="tx1"/>
                </a:solidFill>
                <a:effectLst/>
                <a:latin typeface="+mn-lt"/>
              </a:rPr>
              <a:t>este</a:t>
            </a:r>
            <a:r>
              <a:rPr lang="ro-RO" sz="1200" kern="1200" dirty="0">
                <a:solidFill>
                  <a:schemeClr val="tx1"/>
                </a:solidFill>
                <a:effectLst/>
                <a:latin typeface="+mn-lt"/>
              </a:rPr>
              <a:t> scrierea de cod: </a:t>
            </a:r>
            <a:endParaRPr lang="ro-RO" dirty="0">
              <a:effectLst/>
            </a:endParaRPr>
          </a:p>
          <a:p>
            <a:pPr marL="628650" lvl="1" indent="-171450">
              <a:buFont typeface="Arial"/>
              <a:buChar char="•"/>
            </a:pPr>
            <a:r>
              <a:rPr lang="ro-RO" sz="1200" kern="1200" dirty="0">
                <a:solidFill>
                  <a:schemeClr val="tx1"/>
                </a:solidFill>
                <a:effectLst/>
                <a:latin typeface="+mn-lt"/>
              </a:rPr>
              <a:t>Activitate de colaborare </a:t>
            </a:r>
            <a:endParaRPr lang="ro-RO" dirty="0">
              <a:effectLst/>
            </a:endParaRPr>
          </a:p>
          <a:p>
            <a:pPr marL="628650" lvl="1" indent="-171450">
              <a:buFont typeface="Arial"/>
              <a:buChar char="•"/>
            </a:pPr>
            <a:r>
              <a:rPr lang="ro-RO" sz="1200" kern="1200" dirty="0">
                <a:solidFill>
                  <a:schemeClr val="tx1"/>
                </a:solidFill>
                <a:effectLst/>
                <a:latin typeface="+mn-lt"/>
              </a:rPr>
              <a:t>Pentru ambele sexe</a:t>
            </a:r>
            <a:endParaRPr lang="ro-RO" dirty="0">
              <a:effectLst/>
            </a:endParaRPr>
          </a:p>
          <a:p>
            <a:pPr marL="628650" lvl="1" indent="-171450">
              <a:buFont typeface="Arial"/>
              <a:buChar char="•"/>
            </a:pPr>
            <a:r>
              <a:rPr lang="ro-RO" sz="1200" kern="1200" dirty="0">
                <a:solidFill>
                  <a:schemeClr val="tx1"/>
                </a:solidFill>
                <a:effectLst/>
                <a:latin typeface="+mn-lt"/>
              </a:rPr>
              <a:t>Pentru introvertiți și extravertiți </a:t>
            </a:r>
            <a:endParaRPr lang="ro-RO" dirty="0">
              <a:effectLst/>
            </a:endParaRPr>
          </a:p>
          <a:p>
            <a:pPr marL="628650" lvl="1" indent="-171450">
              <a:buFont typeface="Arial"/>
              <a:buChar char="•"/>
            </a:pPr>
            <a:r>
              <a:rPr lang="ro-RO" sz="1200" kern="1200" dirty="0">
                <a:solidFill>
                  <a:schemeClr val="tx1"/>
                </a:solidFill>
                <a:effectLst/>
                <a:latin typeface="+mn-lt"/>
              </a:rPr>
              <a:t>Legată de rezolvarea problemelor. În realitate, scrierea de cod are de-a face foarte puțin cu matematica. </a:t>
            </a:r>
            <a:endParaRPr lang="ro-RO" dirty="0">
              <a:effectLst/>
            </a:endParaRPr>
          </a:p>
          <a:p>
            <a:pPr marL="628650" lvl="1" indent="-171450">
              <a:buFont typeface="Arial"/>
              <a:buChar char="•"/>
            </a:pPr>
            <a:r>
              <a:rPr lang="ro-RO" sz="1200" kern="1200" dirty="0">
                <a:solidFill>
                  <a:schemeClr val="tx1"/>
                </a:solidFill>
                <a:effectLst/>
                <a:latin typeface="+mn-lt"/>
              </a:rPr>
              <a:t>Pentru persoanele care doresc să utilizeze computerul pentru a-și amplifica pasiunile </a:t>
            </a:r>
            <a:endParaRPr lang="ro-RO" dirty="0">
              <a:effectLst/>
            </a:endParaRPr>
          </a:p>
          <a:p>
            <a:endParaRPr lang="ro-RO" b="1" dirty="0"/>
          </a:p>
          <a:p>
            <a:r>
              <a:rPr lang="ro-RO" b="1" u="sng" dirty="0"/>
              <a:t>INSTRUCȚIUNI DE IMAGINE PENTRU ACEST DIAPOZITIV:</a:t>
            </a:r>
            <a:endParaRPr lang="ro-RO" sz="1200" u="sng" kern="1200" dirty="0">
              <a:solidFill>
                <a:schemeClr val="tx1"/>
              </a:solidFill>
              <a:effectLst/>
              <a:latin typeface="+mn-lt"/>
              <a:ea typeface="+mn-ea"/>
              <a:cs typeface="+mn-cs"/>
            </a:endParaRPr>
          </a:p>
          <a:p>
            <a:endParaRPr lang="ro-RO" sz="1200" kern="1200" dirty="0">
              <a:solidFill>
                <a:schemeClr val="tx1"/>
              </a:solidFill>
              <a:effectLst/>
              <a:latin typeface="+mn-lt"/>
              <a:ea typeface="+mn-ea"/>
              <a:cs typeface="+mn-cs"/>
            </a:endParaRPr>
          </a:p>
          <a:p>
            <a:r>
              <a:rPr lang="ro-RO" sz="1200" kern="1200" dirty="0">
                <a:solidFill>
                  <a:schemeClr val="tx1"/>
                </a:solidFill>
                <a:effectLst/>
                <a:latin typeface="+mn-lt"/>
              </a:rPr>
              <a:t>Dacă imaginea aceasta urmează să fie schimbată, asigurați-vă că imaginea înlocuitoare respectă următoarele criterii: </a:t>
            </a:r>
            <a:endParaRPr lang="ro-RO" dirty="0"/>
          </a:p>
          <a:p>
            <a:pPr marL="628650" lvl="1" indent="-171450">
              <a:buFont typeface="Arial"/>
              <a:buChar char="•"/>
            </a:pPr>
            <a:r>
              <a:rPr lang="ro-RO" sz="1200" kern="1200" dirty="0">
                <a:solidFill>
                  <a:schemeClr val="tx1"/>
                </a:solidFill>
                <a:effectLst/>
                <a:latin typeface="+mn-lt"/>
              </a:rPr>
              <a:t>Conține tineri adolescenți și tinere adolescente/de gimnaziu </a:t>
            </a:r>
            <a:endParaRPr lang="ro-RO" dirty="0">
              <a:effectLst/>
            </a:endParaRPr>
          </a:p>
          <a:p>
            <a:pPr marL="628650" lvl="1" indent="-171450">
              <a:buFont typeface="Arial"/>
              <a:buChar char="•"/>
            </a:pPr>
            <a:r>
              <a:rPr lang="ro-RO" sz="1200" kern="1200" dirty="0">
                <a:solidFill>
                  <a:schemeClr val="tx1"/>
                </a:solidFill>
                <a:effectLst/>
                <a:latin typeface="+mn-lt"/>
              </a:rPr>
              <a:t>Îi arată pe participanți cum petrec timp în mod plăcut cu tehnologia</a:t>
            </a:r>
            <a:endParaRPr lang="ro-RO" dirty="0">
              <a:effectLst/>
            </a:endParaRPr>
          </a:p>
          <a:p>
            <a:pPr marL="628650" lvl="1" indent="-171450">
              <a:buFont typeface="Arial"/>
              <a:buChar char="•"/>
            </a:pPr>
            <a:r>
              <a:rPr lang="ro-RO" sz="1200" kern="1200" dirty="0">
                <a:solidFill>
                  <a:schemeClr val="tx1"/>
                </a:solidFill>
                <a:effectLst/>
                <a:latin typeface="+mn-lt"/>
              </a:rPr>
              <a:t>Conține un grup de persoane, nu doar indivizi </a:t>
            </a:r>
            <a:endParaRPr lang="ro-RO" dirty="0">
              <a:effectLst/>
            </a:endParaRPr>
          </a:p>
          <a:p>
            <a:endParaRPr lang="ro-RO"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ro-RO"/>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b="1" u="sng"/>
              <a:t>MOSTRĂ DE SCENARIU:</a:t>
            </a:r>
          </a:p>
          <a:p>
            <a:pPr marL="0" marR="0" indent="0" algn="l" defTabSz="914400" rtl="0" eaLnBrk="1" fontAlgn="auto" latinLnBrk="0" hangingPunct="1">
              <a:lnSpc>
                <a:spcPct val="100000"/>
              </a:lnSpc>
              <a:spcBef>
                <a:spcPts val="0"/>
              </a:spcBef>
              <a:spcAft>
                <a:spcPts val="0"/>
              </a:spcAft>
              <a:buClrTx/>
              <a:buSzTx/>
              <a:buFontTx/>
              <a:buNone/>
              <a:tabLst/>
              <a:defRPr/>
            </a:pPr>
            <a:endParaRPr lang="ro-RO" b="1" u="sng"/>
          </a:p>
          <a:p>
            <a:pPr marL="0" marR="0" indent="0" algn="l" defTabSz="914400" rtl="0" eaLnBrk="1" fontAlgn="auto" latinLnBrk="0" hangingPunct="1">
              <a:lnSpc>
                <a:spcPct val="100000"/>
              </a:lnSpc>
              <a:spcBef>
                <a:spcPts val="0"/>
              </a:spcBef>
              <a:spcAft>
                <a:spcPts val="0"/>
              </a:spcAft>
              <a:buClrTx/>
              <a:buSzTx/>
              <a:buFontTx/>
              <a:buNone/>
              <a:tabLst/>
              <a:defRPr/>
            </a:pPr>
            <a:r>
              <a:rPr lang="ro-RO" b="0" u="none"/>
              <a:t>„Acum, haideți să analizăm despre ce este vorba în cazul scrierii de cod.”</a:t>
            </a:r>
          </a:p>
          <a:p>
            <a:endParaRPr lang="ro-RO" b="1" u="sng"/>
          </a:p>
          <a:p>
            <a:r>
              <a:rPr lang="ro-RO" b="1" u="sng"/>
              <a:t>OBIECTIV DIAPOZITIVE:</a:t>
            </a:r>
          </a:p>
          <a:p>
            <a:endParaRPr lang="ro-RO" b="1" u="sng"/>
          </a:p>
          <a:p>
            <a:r>
              <a:rPr lang="ro-RO" b="0" u="none"/>
              <a:t>Să pregătească secțiunea următoare și să stârnească interesul tinerilor cu privire la ce reprezintă cu adevărat scrierea de cod.</a:t>
            </a:r>
          </a:p>
          <a:p>
            <a:endParaRPr lang="ro-RO" b="1"/>
          </a:p>
          <a:p>
            <a:r>
              <a:rPr lang="ro-RO" b="1" u="sng"/>
              <a:t>INSTRUCȚIUNI DE IMAGINE PENTRU ACEST DIAPOZITIV:</a:t>
            </a:r>
            <a:endParaRPr lang="ro-RO" sz="1200" u="sng" kern="1200">
              <a:solidFill>
                <a:schemeClr val="tx1"/>
              </a:solidFill>
              <a:effectLst/>
              <a:latin typeface="+mn-lt"/>
              <a:ea typeface="+mn-ea"/>
              <a:cs typeface="+mn-cs"/>
            </a:endParaRPr>
          </a:p>
          <a:p>
            <a:endParaRPr lang="ro-RO" sz="1200" kern="1200">
              <a:solidFill>
                <a:schemeClr val="tx1"/>
              </a:solidFill>
              <a:effectLst/>
              <a:latin typeface="+mn-lt"/>
              <a:ea typeface="+mn-ea"/>
              <a:cs typeface="+mn-cs"/>
            </a:endParaRPr>
          </a:p>
          <a:p>
            <a:r>
              <a:rPr lang="ro-RO" sz="1200" kern="1200">
                <a:solidFill>
                  <a:schemeClr val="tx1"/>
                </a:solidFill>
                <a:effectLst/>
                <a:latin typeface="+mn-lt"/>
              </a:rPr>
              <a:t>Indisponibil</a:t>
            </a:r>
          </a:p>
          <a:p>
            <a:endParaRPr lang="ro-RO" sz="1200" kern="1200">
              <a:solidFill>
                <a:schemeClr val="tx1"/>
              </a:solidFill>
              <a:effectLst/>
              <a:latin typeface="+mn-lt"/>
              <a:ea typeface="+mn-ea"/>
              <a:cs typeface="+mn-cs"/>
            </a:endParaRPr>
          </a:p>
          <a:p>
            <a:endParaRPr lang="ro-RO"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ro-RO"/>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1" u="sng" dirty="0"/>
              <a:t>MOSTRĂ DE SCENARIU:</a:t>
            </a:r>
          </a:p>
          <a:p>
            <a:endParaRPr lang="ro-RO" b="1" u="sng" dirty="0"/>
          </a:p>
          <a:p>
            <a:r>
              <a:rPr lang="ro-RO" sz="1200" kern="1200" dirty="0">
                <a:solidFill>
                  <a:schemeClr val="tx1"/>
                </a:solidFill>
                <a:effectLst/>
                <a:latin typeface="+mn-lt"/>
              </a:rPr>
              <a:t>„Scrierea de cod nu se referă doar la scrierea unui program sau la transmiterea de instrucțiuni computerului. Se referă la colaborarea cu prietenii pentru a rezolva o problemă într-un mod nou.”</a:t>
            </a:r>
          </a:p>
          <a:p>
            <a:endParaRPr lang="ro-RO" sz="1200" b="1" u="sng"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o-RO" b="1" u="sng" dirty="0"/>
              <a:t>OBIECTIV DIAPOZITIVE:</a:t>
            </a:r>
          </a:p>
          <a:p>
            <a:endParaRPr lang="ro-RO" b="1" u="sng" dirty="0"/>
          </a:p>
          <a:p>
            <a:r>
              <a:rPr lang="ro-RO" b="0" dirty="0"/>
              <a:t>Să arate tinerilor că pentru scrierea de cod este nevoie de o minte activă, căreia îi plac puzzle-urile, remedierea problemelor și găsirea de soluții.</a:t>
            </a:r>
          </a:p>
          <a:p>
            <a:endParaRPr lang="ro-RO" b="1" dirty="0"/>
          </a:p>
          <a:p>
            <a:r>
              <a:rPr lang="ro-RO" b="1" u="sng" dirty="0"/>
              <a:t>INSTRUCȚIUNI DE IMAGINE PENTRU ACEST DIAPOZITIV:</a:t>
            </a:r>
            <a:endParaRPr lang="ro-RO" sz="1200" u="sng" kern="1200" dirty="0">
              <a:solidFill>
                <a:schemeClr val="tx1"/>
              </a:solidFill>
              <a:effectLst/>
              <a:latin typeface="+mn-lt"/>
              <a:ea typeface="+mn-ea"/>
              <a:cs typeface="+mn-cs"/>
            </a:endParaRPr>
          </a:p>
          <a:p>
            <a:endParaRPr lang="ro-RO" dirty="0"/>
          </a:p>
          <a:p>
            <a:pPr marL="0" marR="0" indent="0" algn="l" defTabSz="914400" rtl="0" eaLnBrk="1" fontAlgn="auto" latinLnBrk="0" hangingPunct="1">
              <a:lnSpc>
                <a:spcPct val="100000"/>
              </a:lnSpc>
              <a:spcBef>
                <a:spcPts val="0"/>
              </a:spcBef>
              <a:spcAft>
                <a:spcPts val="0"/>
              </a:spcAft>
              <a:buClrTx/>
              <a:buSzTx/>
              <a:buFontTx/>
              <a:buNone/>
              <a:tabLst/>
              <a:defRPr/>
            </a:pPr>
            <a:r>
              <a:rPr lang="ro-RO" sz="1200" kern="1200" dirty="0">
                <a:solidFill>
                  <a:schemeClr val="tx1"/>
                </a:solidFill>
                <a:effectLst/>
                <a:latin typeface="+mn-lt"/>
              </a:rPr>
              <a:t>Dacă imaginea aceasta urmează să fie schimbată, asigurați-vă că imaginea înlocuitoare respectă următoarele criterii: </a:t>
            </a:r>
          </a:p>
          <a:p>
            <a:pPr marL="628650" lvl="1" indent="-171450">
              <a:buFont typeface="Arial"/>
              <a:buChar char="•"/>
            </a:pPr>
            <a:r>
              <a:rPr lang="ro-RO"/>
              <a:t>Un grup de tineri care lucrează împreună, privind ecranul unui computer sau al unei tablete.</a:t>
            </a:r>
            <a:endParaRPr lang="ro-RO" dirty="0"/>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ro-RO"/>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1" u="sng" dirty="0"/>
              <a:t>MOSTRĂ DE SCENARIU:</a:t>
            </a:r>
          </a:p>
          <a:p>
            <a:endParaRPr lang="ro-R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ro-RO" sz="1200" kern="1200" dirty="0">
                <a:solidFill>
                  <a:schemeClr val="tx1"/>
                </a:solidFill>
                <a:effectLst/>
                <a:latin typeface="+mn-lt"/>
              </a:rPr>
              <a:t>„Se referă la îmbinarea creativității voastre cu puterea computerelor pentru a crea ceva care vă suscită interesul.”</a:t>
            </a:r>
          </a:p>
          <a:p>
            <a:pPr marL="0" marR="0" indent="0" algn="l" defTabSz="914400" rtl="0" eaLnBrk="1" fontAlgn="auto" latinLnBrk="0" hangingPunct="1">
              <a:lnSpc>
                <a:spcPct val="100000"/>
              </a:lnSpc>
              <a:spcBef>
                <a:spcPts val="0"/>
              </a:spcBef>
              <a:spcAft>
                <a:spcPts val="0"/>
              </a:spcAft>
              <a:buClrTx/>
              <a:buSzTx/>
              <a:buFontTx/>
              <a:buNone/>
              <a:tabLst/>
              <a:defRPr/>
            </a:pPr>
            <a:endParaRPr lang="ro-RO" sz="1200" b="1"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o-RO" b="1" u="sng" dirty="0"/>
              <a:t>OBIECTIV DIAPOZITIVE:</a:t>
            </a:r>
            <a:endParaRPr lang="ro-RO"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ro-RO"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ro-RO" b="0" u="none" dirty="0"/>
              <a:t>Să continue să stimuleze tinerii pentru a se gândi cu ce poate fi asociată scrierea de cod. </a:t>
            </a:r>
            <a:endParaRPr lang="ro-RO" b="1" u="sng" dirty="0"/>
          </a:p>
          <a:p>
            <a:endParaRPr lang="ro-RO" b="1" dirty="0"/>
          </a:p>
          <a:p>
            <a:r>
              <a:rPr lang="ro-RO" b="1" u="sng" dirty="0"/>
              <a:t>INSTRUCȚIUNI DE IMAGINE PENTRU ACEST DIAPOZITIV:</a:t>
            </a:r>
          </a:p>
          <a:p>
            <a:endParaRPr lang="ro-RO"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o-RO" sz="1200" kern="1200" dirty="0">
                <a:solidFill>
                  <a:schemeClr val="tx1"/>
                </a:solidFill>
                <a:effectLst/>
                <a:latin typeface="+mn-lt"/>
              </a:rPr>
              <a:t>Dacă imaginea aceasta urmează să fie schimbată, asigurați-vă că imaginea înlocuitoare respectă următoarele criterii: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ro-RO" sz="1200" kern="1200" dirty="0">
                <a:solidFill>
                  <a:schemeClr val="tx1"/>
                </a:solidFill>
                <a:effectLst/>
                <a:latin typeface="+mn-lt"/>
              </a:rPr>
              <a:t>O formă de artă care nu este asociată de obicei cu scrierea de cod, cum ar fi muzica sau artele vizuale.</a:t>
            </a:r>
            <a:endParaRPr lang="ro-RO" sz="1200" kern="1200" dirty="0">
              <a:solidFill>
                <a:schemeClr val="tx1"/>
              </a:solidFill>
              <a:effectLst/>
              <a:latin typeface="+mn-lt"/>
              <a:ea typeface="+mn-ea"/>
              <a:cs typeface="+mn-cs"/>
            </a:endParaRPr>
          </a:p>
          <a:p>
            <a:endParaRPr lang="ro-RO"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ro-RO"/>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1" u="sng" dirty="0"/>
              <a:t>MOSTRĂ DE SCENARIU:</a:t>
            </a:r>
          </a:p>
          <a:p>
            <a:endParaRPr lang="ro-RO" b="1" u="sng" dirty="0"/>
          </a:p>
          <a:p>
            <a:r>
              <a:rPr lang="ro-RO" b="0" u="none" dirty="0"/>
              <a:t>„De asemenea, se referă la colaborare pentru a crea ceva nou!”</a:t>
            </a:r>
          </a:p>
          <a:p>
            <a:endParaRPr lang="ro-RO"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ro-RO" b="1" u="sng" dirty="0"/>
              <a:t>OBIECTIV DIAPOZITIVE:</a:t>
            </a:r>
          </a:p>
          <a:p>
            <a:pPr marL="0" marR="0" indent="0" algn="l" defTabSz="914400" rtl="0" eaLnBrk="1" fontAlgn="auto" latinLnBrk="0" hangingPunct="1">
              <a:lnSpc>
                <a:spcPct val="100000"/>
              </a:lnSpc>
              <a:spcBef>
                <a:spcPts val="0"/>
              </a:spcBef>
              <a:spcAft>
                <a:spcPts val="0"/>
              </a:spcAft>
              <a:buClrTx/>
              <a:buSzTx/>
              <a:buFontTx/>
              <a:buNone/>
              <a:tabLst/>
              <a:defRPr/>
            </a:pPr>
            <a:endParaRPr lang="ro-RO"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ro-RO" b="0" u="none" dirty="0"/>
              <a:t>Să corecteze concepțiile greșite conform cărora scrierea de cod este ceva ce se realizează doar pe cont propriu.</a:t>
            </a:r>
            <a:r>
              <a:rPr lang="ro-RO"/>
              <a:t> Oricine poate să programeze, este ceva accesibil și distractiv. </a:t>
            </a:r>
            <a:endParaRPr lang="ro-RO" b="0" u="none" dirty="0"/>
          </a:p>
          <a:p>
            <a:endParaRPr lang="ro-RO" b="1" dirty="0"/>
          </a:p>
          <a:p>
            <a:r>
              <a:rPr lang="ro-RO" b="1" u="sng" dirty="0"/>
              <a:t>INSTRUCȚIUNI DE IMAGINE PENTRU ACEST DIAPOZITIV:</a:t>
            </a:r>
            <a:endParaRPr lang="ro-RO"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ro-RO"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o-RO" sz="1200" kern="1200" dirty="0">
                <a:solidFill>
                  <a:schemeClr val="tx1"/>
                </a:solidFill>
                <a:effectLst/>
                <a:latin typeface="+mn-lt"/>
              </a:rPr>
              <a:t>Dacă imaginea aceasta urmează să fie schimbată, asigurați-vă că imaginea înlocuitoare respectă următoarele criterii: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ro-RO" sz="1200" kern="1200" dirty="0">
                <a:solidFill>
                  <a:schemeClr val="tx1"/>
                </a:solidFill>
                <a:effectLst/>
                <a:latin typeface="+mn-lt"/>
              </a:rPr>
              <a:t>Un grup de tineri împreună, distrându-se.</a:t>
            </a:r>
          </a:p>
          <a:p>
            <a:endParaRPr lang="ro-RO"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ro-RO"/>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1" u="sng" dirty="0"/>
              <a:t>MOSTRĂ DE SCENARIU:</a:t>
            </a:r>
          </a:p>
          <a:p>
            <a:endParaRPr lang="ro-RO" b="1" u="sng" dirty="0"/>
          </a:p>
          <a:p>
            <a:r>
              <a:rPr lang="ro-RO" sz="1200" kern="1200" dirty="0">
                <a:solidFill>
                  <a:schemeClr val="tx1"/>
                </a:solidFill>
                <a:effectLst/>
                <a:latin typeface="+mn-lt"/>
              </a:rPr>
              <a:t>„Ce vă place să faceţi împreună cu prietenii voștri?</a:t>
            </a:r>
            <a:r>
              <a:rPr lang="ro-RO"/>
              <a:t> </a:t>
            </a:r>
            <a:r>
              <a:rPr lang="ro-RO" sz="1200" kern="1200" dirty="0">
                <a:solidFill>
                  <a:schemeClr val="tx1"/>
                </a:solidFill>
                <a:effectLst/>
                <a:latin typeface="+mn-lt"/>
              </a:rPr>
              <a:t>Poate fi orice: voluntariat, sport, modă, jocuri video.”</a:t>
            </a:r>
            <a:endParaRPr lang="ro-RO" b="1" u="sng" dirty="0"/>
          </a:p>
          <a:p>
            <a:endParaRPr lang="ro-RO" b="1" u="sng" dirty="0"/>
          </a:p>
          <a:p>
            <a:r>
              <a:rPr lang="ro-RO" b="1" u="sng" dirty="0"/>
              <a:t>OBIECTIV DIAPOZITIVE:</a:t>
            </a:r>
          </a:p>
          <a:p>
            <a:endParaRPr lang="ro-RO" b="1" u="sng" dirty="0"/>
          </a:p>
          <a:p>
            <a:r>
              <a:rPr lang="ro-RO" sz="1200" kern="1200" dirty="0">
                <a:solidFill>
                  <a:schemeClr val="tx1"/>
                </a:solidFill>
                <a:effectLst/>
                <a:latin typeface="+mn-lt"/>
              </a:rPr>
              <a:t>Să prezinte scrierea de cod ca pe o activitate socială, ceea ce este mai probabil să atragă interesul tinerilor.</a:t>
            </a:r>
            <a:endParaRPr lang="ro-RO" b="1" u="sng" dirty="0"/>
          </a:p>
          <a:p>
            <a:endParaRPr lang="ro-RO"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ro-RO"/>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1" u="sng" dirty="0"/>
              <a:t>MOSTRĂ DE SCENARIU:</a:t>
            </a:r>
          </a:p>
          <a:p>
            <a:endParaRPr lang="ro-RO" b="1" u="sng" dirty="0"/>
          </a:p>
          <a:p>
            <a:r>
              <a:rPr lang="ro-RO" b="0" u="none" dirty="0"/>
              <a:t>„Scrierea de cod poate fi relevantă pentru toate activitățile care vă plac!”</a:t>
            </a:r>
          </a:p>
          <a:p>
            <a:endParaRPr lang="ro-RO" b="0" u="none" baseline="0" dirty="0"/>
          </a:p>
          <a:p>
            <a:r>
              <a:rPr lang="ro-RO" b="0" u="none" baseline="0" dirty="0"/>
              <a:t>*EXEMPLE DE MENȚIONAT</a:t>
            </a:r>
          </a:p>
          <a:p>
            <a:pPr marL="628650" lvl="1" indent="-171450">
              <a:buFont typeface="Arial"/>
              <a:buChar char="•"/>
            </a:pPr>
            <a:r>
              <a:rPr lang="ro-RO" sz="1200" kern="1200" dirty="0">
                <a:solidFill>
                  <a:schemeClr val="tx1"/>
                </a:solidFill>
                <a:effectLst/>
                <a:latin typeface="+mn-lt"/>
              </a:rPr>
              <a:t>Dacă unei persoane îi plac </a:t>
            </a:r>
            <a:r>
              <a:rPr lang="ro-RO" sz="1200" b="1" kern="1200" dirty="0">
                <a:solidFill>
                  <a:schemeClr val="tx1"/>
                </a:solidFill>
                <a:effectLst/>
                <a:latin typeface="+mn-lt"/>
              </a:rPr>
              <a:t>jocurile</a:t>
            </a:r>
            <a:r>
              <a:rPr lang="ro-RO" sz="1200" kern="1200" dirty="0">
                <a:solidFill>
                  <a:schemeClr val="tx1"/>
                </a:solidFill>
                <a:effectLst/>
                <a:latin typeface="+mn-lt"/>
              </a:rPr>
              <a:t> </a:t>
            </a:r>
            <a:r>
              <a:rPr lang="ro-RO" sz="1200" b="1" kern="1200" dirty="0">
                <a:solidFill>
                  <a:schemeClr val="tx1"/>
                </a:solidFill>
                <a:effectLst/>
                <a:latin typeface="+mn-lt"/>
              </a:rPr>
              <a:t>video</a:t>
            </a:r>
            <a:r>
              <a:rPr lang="ro-RO" sz="1200" kern="1200" dirty="0">
                <a:solidFill>
                  <a:schemeClr val="tx1"/>
                </a:solidFill>
                <a:effectLst/>
                <a:latin typeface="+mn-lt"/>
              </a:rPr>
              <a:t>, poate folosi scrierea de cod pentru a-și crea propriile jocuri.</a:t>
            </a:r>
            <a:endParaRPr lang="ro-RO" dirty="0">
              <a:effectLst/>
            </a:endParaRPr>
          </a:p>
          <a:p>
            <a:pPr marL="628650" lvl="1" indent="-171450">
              <a:buFont typeface="Arial"/>
              <a:buChar char="•"/>
            </a:pPr>
            <a:r>
              <a:rPr lang="ro-RO" sz="1200" kern="1200" dirty="0">
                <a:solidFill>
                  <a:schemeClr val="tx1"/>
                </a:solidFill>
                <a:effectLst/>
                <a:latin typeface="+mn-lt"/>
              </a:rPr>
              <a:t>Persoanele interesate de </a:t>
            </a:r>
            <a:r>
              <a:rPr lang="ro-RO" sz="1200" b="1" kern="1200" dirty="0">
                <a:solidFill>
                  <a:schemeClr val="tx1"/>
                </a:solidFill>
                <a:effectLst/>
                <a:latin typeface="+mn-lt"/>
              </a:rPr>
              <a:t>modă</a:t>
            </a:r>
            <a:r>
              <a:rPr lang="ro-RO" sz="1200" kern="1200" dirty="0">
                <a:solidFill>
                  <a:schemeClr val="tx1"/>
                </a:solidFill>
                <a:effectLst/>
                <a:latin typeface="+mn-lt"/>
              </a:rPr>
              <a:t> își pot realiza propriul blog care le promovează sfaturile vestimentare atent selectate.</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ro-RO" sz="1200" kern="1200" dirty="0">
                <a:solidFill>
                  <a:schemeClr val="tx1"/>
                </a:solidFill>
                <a:effectLst/>
                <a:latin typeface="+mn-lt"/>
              </a:rPr>
              <a:t>Participanții interesați de </a:t>
            </a:r>
            <a:r>
              <a:rPr lang="ro-RO" sz="1200" b="1" kern="1200" dirty="0">
                <a:solidFill>
                  <a:schemeClr val="tx1"/>
                </a:solidFill>
                <a:effectLst/>
                <a:latin typeface="+mn-lt"/>
              </a:rPr>
              <a:t>literatură </a:t>
            </a:r>
            <a:r>
              <a:rPr lang="ro-RO" sz="1200" kern="1200" dirty="0">
                <a:solidFill>
                  <a:schemeClr val="tx1"/>
                </a:solidFill>
                <a:effectLst/>
                <a:latin typeface="+mn-lt"/>
              </a:rPr>
              <a:t>pot crea un site prin care partajează „lecturile obligatorii” ale lunii și recenziile lor personalizate. </a:t>
            </a:r>
            <a:endParaRPr lang="ro-RO" b="0" u="none" dirty="0"/>
          </a:p>
          <a:p>
            <a:endParaRPr lang="ro-RO" b="1" u="sng" dirty="0"/>
          </a:p>
          <a:p>
            <a:r>
              <a:rPr lang="ro-RO" b="1" u="sng" dirty="0"/>
              <a:t>OBIECTIV DIAPOZITIVE:</a:t>
            </a:r>
          </a:p>
          <a:p>
            <a:pPr marL="0" marR="0" indent="0" algn="l" defTabSz="914400" rtl="0" eaLnBrk="1" fontAlgn="auto" latinLnBrk="0" hangingPunct="1">
              <a:lnSpc>
                <a:spcPct val="100000"/>
              </a:lnSpc>
              <a:spcBef>
                <a:spcPts val="0"/>
              </a:spcBef>
              <a:spcAft>
                <a:spcPts val="0"/>
              </a:spcAft>
              <a:buClrTx/>
              <a:buSzTx/>
              <a:buFontTx/>
              <a:buNone/>
              <a:tabLst/>
              <a:defRPr/>
            </a:pPr>
            <a:endParaRPr lang="ro-RO" dirty="0"/>
          </a:p>
          <a:p>
            <a:pPr marL="0" marR="0" indent="0" algn="l" defTabSz="914400" rtl="0" eaLnBrk="1" fontAlgn="auto" latinLnBrk="0" hangingPunct="1">
              <a:lnSpc>
                <a:spcPct val="100000"/>
              </a:lnSpc>
              <a:spcBef>
                <a:spcPts val="0"/>
              </a:spcBef>
              <a:spcAft>
                <a:spcPts val="0"/>
              </a:spcAft>
              <a:buClrTx/>
              <a:buSzTx/>
              <a:buFontTx/>
              <a:buNone/>
              <a:tabLst/>
              <a:defRPr/>
            </a:pPr>
            <a:r>
              <a:rPr lang="ro-RO"/>
              <a:t>Dat</a:t>
            </a:r>
            <a:r>
              <a:rPr lang="ro-RO" sz="1200" kern="1200" dirty="0">
                <a:solidFill>
                  <a:schemeClr val="tx1"/>
                </a:solidFill>
                <a:effectLst/>
                <a:latin typeface="+mn-lt"/>
              </a:rPr>
              <a:t>ă fiind importanța pe care influența socială o are la această vârstă, este esențial să se reflecte faptul că scrierea de cod se poate aplica oricăror aspecte ale vieții și că nu este o deviere de la normă. </a:t>
            </a:r>
            <a:endParaRPr lang="ro-RO" b="1" u="sng" dirty="0"/>
          </a:p>
          <a:p>
            <a:endParaRPr lang="ro-RO" b="1" dirty="0"/>
          </a:p>
          <a:p>
            <a:r>
              <a:rPr lang="ro-RO" b="1" u="sng" dirty="0"/>
              <a:t>INSTRUCȚIUNI DE IMAGINE PENTRU ACEST DIAPOZITIV:</a:t>
            </a:r>
          </a:p>
          <a:p>
            <a:endParaRPr lang="ro-RO"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o-RO" sz="1200" kern="1200" dirty="0">
                <a:solidFill>
                  <a:schemeClr val="tx1"/>
                </a:solidFill>
                <a:effectLst/>
                <a:latin typeface="+mn-lt"/>
              </a:rPr>
              <a:t>Pentru această imagine am inclus o luminiță, pentru a sublinia „scânteia” unui nou nivel de înțelegere a scrierii de cod.</a:t>
            </a:r>
          </a:p>
          <a:p>
            <a:pPr marL="0" marR="0" indent="0" algn="l" defTabSz="914400" rtl="0" eaLnBrk="1" fontAlgn="auto" latinLnBrk="0" hangingPunct="1">
              <a:lnSpc>
                <a:spcPct val="100000"/>
              </a:lnSpc>
              <a:spcBef>
                <a:spcPts val="0"/>
              </a:spcBef>
              <a:spcAft>
                <a:spcPts val="0"/>
              </a:spcAft>
              <a:buClrTx/>
              <a:buSzTx/>
              <a:buFontTx/>
              <a:buNone/>
              <a:tabLst/>
              <a:defRPr/>
            </a:pPr>
            <a:endParaRPr lang="ro-RO"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o-RO" sz="1200" kern="1200" dirty="0">
                <a:solidFill>
                  <a:schemeClr val="tx1"/>
                </a:solidFill>
                <a:effectLst/>
                <a:latin typeface="+mn-lt"/>
              </a:rPr>
              <a:t>Dacă imaginea aceasta urmează să fie schimbată, asigurați-vă că imaginea înlocuitoare respectă următoarele criterii: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ro-RO" sz="1200" kern="1200" dirty="0">
                <a:solidFill>
                  <a:schemeClr val="tx1"/>
                </a:solidFill>
                <a:effectLst/>
                <a:latin typeface="+mn-lt"/>
              </a:rPr>
              <a:t>O imagine sau un fișier .gif care reprezintă începutul a ceva nou sau extinderea orizonturilor.</a:t>
            </a:r>
            <a:endParaRPr lang="ro-RO"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ro-RO" dirty="0"/>
          </a:p>
          <a:p>
            <a:endParaRPr lang="ro-RO"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ro-RO"/>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1" u="sng" dirty="0"/>
              <a:t>MOSTRĂ DE SCENARIU:</a:t>
            </a:r>
          </a:p>
          <a:p>
            <a:endParaRPr lang="ro-RO" b="1" u="sng" dirty="0"/>
          </a:p>
          <a:p>
            <a:r>
              <a:rPr lang="ro-RO" b="0" u="none" dirty="0"/>
              <a:t>„Vom începe în curând, așa că vă invit să vă gândiți la tot ce am discutat în timp ce vă jucați și să vă gândiți cum puteți aplica scrierea de cod situațiilor din viața voastră de zi cu zi.”</a:t>
            </a:r>
          </a:p>
          <a:p>
            <a:endParaRPr lang="ro-R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ro-RO" b="1" u="sng" dirty="0"/>
              <a:t>OBIECTIV DIAPOZITIVE:</a:t>
            </a:r>
          </a:p>
          <a:p>
            <a:endParaRPr lang="ro-RO" b="1" u="sng" dirty="0"/>
          </a:p>
          <a:p>
            <a:r>
              <a:rPr lang="ro-RO" b="0" u="none" dirty="0"/>
              <a:t>Să se asigure că elevii se gândesc la tot ce au văzut în prezentare în cadrul participării la Hour of Code™. </a:t>
            </a:r>
          </a:p>
          <a:p>
            <a:endParaRPr lang="ro-RO" b="1" dirty="0"/>
          </a:p>
          <a:p>
            <a:r>
              <a:rPr lang="ro-RO" b="1" u="sng" dirty="0"/>
              <a:t>INSTRUCȚIUNI DE IMAGINE PENTRU ACEST DIAPOZITIV:</a:t>
            </a:r>
            <a:endParaRPr lang="ro-RO"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o-RO" sz="1200" kern="1200" dirty="0">
                <a:solidFill>
                  <a:schemeClr val="tx1"/>
                </a:solidFill>
                <a:effectLst/>
                <a:latin typeface="+mn-lt"/>
              </a:rPr>
              <a:t>Pentru această imagine am inclus imaginea unui fotograf, pentru a sublinia încă o dată faptul că scrierea de cod poate fi utilă pentru diverse interese.</a:t>
            </a:r>
          </a:p>
          <a:p>
            <a:pPr marL="0" marR="0" indent="0" algn="l" defTabSz="914400" rtl="0" eaLnBrk="1" fontAlgn="auto" latinLnBrk="0" hangingPunct="1">
              <a:lnSpc>
                <a:spcPct val="100000"/>
              </a:lnSpc>
              <a:spcBef>
                <a:spcPts val="0"/>
              </a:spcBef>
              <a:spcAft>
                <a:spcPts val="0"/>
              </a:spcAft>
              <a:buClrTx/>
              <a:buSzTx/>
              <a:buFontTx/>
              <a:buNone/>
              <a:tabLst/>
              <a:defRPr/>
            </a:pPr>
            <a:endParaRPr lang="ro-RO"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o-RO" sz="1200" kern="1200" dirty="0">
                <a:solidFill>
                  <a:schemeClr val="tx1"/>
                </a:solidFill>
                <a:effectLst/>
                <a:latin typeface="+mn-lt"/>
              </a:rPr>
              <a:t>Dacă imaginea aceasta urmează să fie schimbată, asigurați-vă că imaginea înlocuitoare respectă următoarele criterii: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ro-RO" sz="1200" kern="1200" dirty="0">
                <a:solidFill>
                  <a:schemeClr val="tx1"/>
                </a:solidFill>
                <a:effectLst/>
                <a:latin typeface="+mn-lt"/>
              </a:rPr>
              <a:t>O imagine sau un fișier .gif cu ceva care nu este asociat de obicei cu scrierea de cod.</a:t>
            </a:r>
            <a:endParaRPr lang="ro-RO" dirty="0"/>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ro-RO"/>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b="1" u="sng" dirty="0"/>
              <a:t>MOSTRĂ DE SCENARIU:</a:t>
            </a:r>
          </a:p>
          <a:p>
            <a:endParaRPr lang="ro-RO" b="1" u="sng" dirty="0"/>
          </a:p>
          <a:p>
            <a:r>
              <a:rPr lang="ro-RO" b="0" u="none" dirty="0"/>
              <a:t>„În regulă, haideți să începem!”</a:t>
            </a:r>
          </a:p>
          <a:p>
            <a:endParaRPr lang="ro-RO" b="1" u="sng" dirty="0"/>
          </a:p>
          <a:p>
            <a:r>
              <a:rPr lang="ro-RO" b="1" u="sng" dirty="0"/>
              <a:t>OBIECTIV DIAPOZITIVE:</a:t>
            </a:r>
          </a:p>
          <a:p>
            <a:endParaRPr lang="ro-RO" b="0" u="none" dirty="0"/>
          </a:p>
          <a:p>
            <a:r>
              <a:rPr lang="ro-RO" b="0" u="none" dirty="0"/>
              <a:t>Să prezinte Hour of Code™.</a:t>
            </a:r>
            <a:endParaRPr lang="ro-RO" b="1" dirty="0"/>
          </a:p>
          <a:p>
            <a:endParaRPr lang="ro-RO" b="1" dirty="0"/>
          </a:p>
          <a:p>
            <a:r>
              <a:rPr lang="ro-RO" b="1" u="sng" dirty="0"/>
              <a:t>INSTRUCȚIUNI DE IMAGINE PENTRU ACEST DIAPOZITIV:</a:t>
            </a:r>
            <a:endParaRPr lang="ro-RO" sz="1200" u="sng" kern="1200" dirty="0">
              <a:solidFill>
                <a:schemeClr val="tx1"/>
              </a:solidFill>
              <a:effectLst/>
              <a:latin typeface="+mn-lt"/>
              <a:ea typeface="+mn-ea"/>
              <a:cs typeface="+mn-cs"/>
            </a:endParaRPr>
          </a:p>
          <a:p>
            <a:endParaRPr lang="ro-RO" dirty="0"/>
          </a:p>
          <a:p>
            <a:pPr marL="0" marR="0" indent="0" algn="l" defTabSz="914400" rtl="0" eaLnBrk="1" fontAlgn="auto" latinLnBrk="0" hangingPunct="1">
              <a:lnSpc>
                <a:spcPct val="100000"/>
              </a:lnSpc>
              <a:spcBef>
                <a:spcPts val="0"/>
              </a:spcBef>
              <a:spcAft>
                <a:spcPts val="0"/>
              </a:spcAft>
              <a:buClrTx/>
              <a:buSzTx/>
              <a:buFontTx/>
              <a:buNone/>
              <a:tabLst/>
              <a:defRPr/>
            </a:pPr>
            <a:r>
              <a:rPr lang="ro-RO" sz="1200" kern="1200" dirty="0">
                <a:solidFill>
                  <a:schemeClr val="tx1"/>
                </a:solidFill>
                <a:effectLst/>
                <a:latin typeface="+mn-lt"/>
              </a:rPr>
              <a:t>Dacă imaginea aceasta urmează să fie schimbată, asigurați-vă că imaginea înlocuitoare respectă următoarele criterii: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ro-RO" sz="1200" kern="1200" dirty="0">
                <a:solidFill>
                  <a:schemeClr val="tx1"/>
                </a:solidFill>
                <a:effectLst/>
                <a:latin typeface="+mn-lt"/>
              </a:rPr>
              <a:t>O imagine sau un fișier .gif cu tineri încântați în mod vizibil.</a:t>
            </a:r>
            <a:endParaRPr lang="ro-RO" dirty="0"/>
          </a:p>
          <a:p>
            <a:endParaRPr lang="ro-RO" dirty="0"/>
          </a:p>
        </p:txBody>
      </p:sp>
      <p:sp>
        <p:nvSpPr>
          <p:cNvPr id="4" name="Slide Number Placeholder 3"/>
          <p:cNvSpPr>
            <a:spLocks noGrp="1"/>
          </p:cNvSpPr>
          <p:nvPr>
            <p:ph type="sldNum" sz="quarter" idx="10"/>
          </p:nvPr>
        </p:nvSpPr>
        <p:spPr/>
        <p:txBody>
          <a:bodyPr/>
          <a:lstStyle/>
          <a:p>
            <a:fld id="{88F0EC2C-E6BA-F248-9EDA-113245C923E1}" type="slidenum">
              <a:rPr lang="en-US" smtClean="0"/>
              <a:t>18</a:t>
            </a:fld>
            <a:endParaRPr lang="ro-RO"/>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b="1" u="sng" dirty="0"/>
              <a:t>MOSTRĂ DE SCENARIU:</a:t>
            </a:r>
          </a:p>
          <a:p>
            <a:endParaRPr lang="ro-RO"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ro-RO" b="0" u="none" dirty="0"/>
              <a:t>„Sunteți pregătiți să începeți scrierea de cod? Să începem!” </a:t>
            </a:r>
            <a:r>
              <a:rPr lang="ro-RO" dirty="0"/>
              <a:t>„În cadrul evenimentului</a:t>
            </a:r>
            <a:r>
              <a:rPr lang="ro-RO" b="0" u="none" dirty="0"/>
              <a:t> </a:t>
            </a:r>
            <a:r>
              <a:rPr lang="ro-RO" sz="1200" dirty="0">
                <a:solidFill>
                  <a:schemeClr val="bg1"/>
                </a:solidFill>
                <a:latin typeface="Segoe UI Light" panose="020B0502040204020203" pitchFamily="34" charset="0"/>
              </a:rPr>
              <a:t>Hour of Code</a:t>
            </a:r>
            <a:r>
              <a:rPr lang="ro-RO" dirty="0"/>
              <a:t>™ de astăzi</a:t>
            </a:r>
            <a:r>
              <a:rPr lang="ro-RO" b="0" u="none" baseline="0" dirty="0"/>
              <a:t>, vom învăța cu ajutorul unui</a:t>
            </a:r>
            <a:r>
              <a:rPr lang="ro-RO" sz="1200" kern="1200" dirty="0">
                <a:solidFill>
                  <a:schemeClr val="tx1"/>
                </a:solidFill>
                <a:effectLst/>
                <a:latin typeface="+mn-lt"/>
              </a:rPr>
              <a:t> tutorial inspirat din jocul Minecraft</a:t>
            </a:r>
            <a:r>
              <a:rPr lang="ro-RO" b="0" u="none" baseline="0" dirty="0"/>
              <a:t>! Tutorialul </a:t>
            </a:r>
            <a:r>
              <a:rPr lang="ro-RO" sz="1200" kern="1200" dirty="0">
                <a:solidFill>
                  <a:schemeClr val="tx1"/>
                </a:solidFill>
                <a:effectLst/>
                <a:latin typeface="+mn-lt"/>
              </a:rPr>
              <a:t>folosește personaje și concepte din jocul video Minecraft, dar nu este vorba despre jocul propriu-zis.</a:t>
            </a:r>
            <a:r>
              <a:rPr lang="ro-RO" dirty="0"/>
              <a:t> </a:t>
            </a:r>
            <a:r>
              <a:rPr lang="ro-RO" sz="1200" kern="1200" dirty="0">
                <a:solidFill>
                  <a:schemeClr val="tx1"/>
                </a:solidFill>
                <a:effectLst/>
                <a:latin typeface="+mn-lt"/>
              </a:rPr>
              <a:t>În tutorialul Hour of Code™ Minecraft, veți face cunoștință cu „Agentul” și veți învăța și folosi tehnici de scriere de cod, cum ar fi bucle, depanare și funcții, pentru a crea propriile voastre soluții la puzzle-uri, urmărind cum execută Agentul comenzile voastre.”</a:t>
            </a:r>
            <a:endParaRPr lang="ro-RO" sz="1200" b="0" baseline="0" dirty="0"/>
          </a:p>
          <a:p>
            <a:endParaRPr lang="ro-RO" b="0" u="none" dirty="0"/>
          </a:p>
          <a:p>
            <a:endParaRPr lang="ro-RO" b="0" u="none" dirty="0"/>
          </a:p>
          <a:p>
            <a:endParaRPr lang="ro-RO" b="1" u="sng" dirty="0"/>
          </a:p>
          <a:p>
            <a:r>
              <a:rPr lang="ro-RO" b="1" u="sng" dirty="0"/>
              <a:t>OBIECTIV DIAPOZITIVE: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ro-RO"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ro-RO" dirty="0"/>
              <a:t>Să prezinte Hour of Code™</a:t>
            </a:r>
          </a:p>
          <a:p>
            <a:endParaRPr lang="ro-RO" b="1" dirty="0"/>
          </a:p>
          <a:p>
            <a:pPr marL="0" marR="0" lvl="0" indent="0" algn="l" defTabSz="914400" rtl="0" eaLnBrk="1" fontAlgn="auto" latinLnBrk="0" hangingPunct="1">
              <a:lnSpc>
                <a:spcPct val="100000"/>
              </a:lnSpc>
              <a:spcBef>
                <a:spcPts val="0"/>
              </a:spcBef>
              <a:spcAft>
                <a:spcPts val="0"/>
              </a:spcAft>
              <a:buClrTx/>
              <a:buSzTx/>
              <a:buFontTx/>
              <a:buNone/>
              <a:tabLst/>
              <a:defRPr/>
            </a:pPr>
            <a:r>
              <a:rPr lang="ro-RO" b="1" u="sng" dirty="0"/>
              <a:t>NOTĂ FACILITATOR:</a:t>
            </a:r>
          </a:p>
          <a:p>
            <a:pPr>
              <a:defRPr/>
            </a:pPr>
            <a:r>
              <a:rPr lang="ro-RO" b="0" dirty="0"/>
              <a:t>Sunt disponibile mai multe tutoriale Minecraft. </a:t>
            </a:r>
            <a:r>
              <a:rPr lang="ro-RO" dirty="0"/>
              <a:t>Începeți cu tutorialul din acest an și folosiți celelalte tutoriale dacă rămâne timp.</a:t>
            </a:r>
            <a:r>
              <a:rPr lang="ro-RO" b="0" dirty="0"/>
              <a:t> </a:t>
            </a:r>
            <a:r>
              <a:rPr lang="ro-RO" dirty="0"/>
              <a:t>Fiecare tutorial predă diverse concepte, astfel că parcurgerea tuturor tutorialelor este o idee excelentă! </a:t>
            </a:r>
            <a:endParaRPr lang="ro-RO" b="0" dirty="0"/>
          </a:p>
          <a:p>
            <a:endParaRPr lang="ro-RO" sz="1200" b="1" u="sng" kern="1200" baseline="0" dirty="0">
              <a:solidFill>
                <a:schemeClr val="tx1"/>
              </a:solidFill>
              <a:effectLst/>
              <a:latin typeface="+mn-lt"/>
              <a:ea typeface="+mn-ea"/>
              <a:cs typeface="+mn-cs"/>
            </a:endParaRPr>
          </a:p>
          <a:p>
            <a:r>
              <a:rPr lang="ro-RO" sz="1200" kern="1200" dirty="0">
                <a:solidFill>
                  <a:schemeClr val="tx1"/>
                </a:solidFill>
                <a:effectLst/>
                <a:latin typeface="+mn-lt"/>
              </a:rPr>
              <a:t>Dacă nu puteți oferi fiecărui participant propriul dispozitiv, încercați să formați perechi și să se rotească în fiecare etapă a fiecărei lecții, astfel ca ambii cursanți să aibă posibilitatea de a fi activi și de a participa la lecție. Sugerăm ca fiecare să lucreze de unul singur la puzzle-uri.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ro-RO" sz="1200" kern="1200" dirty="0">
                <a:solidFill>
                  <a:schemeClr val="tx1"/>
                </a:solidFill>
                <a:effectLst/>
                <a:latin typeface="+mn-lt"/>
              </a:rPr>
              <a:t>După 15 minute, felicitați grupul pentru progresul făcut și pentru secvențele de cod scrise.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ro-RO" sz="1200" b="0" u="none" kern="1200" dirty="0">
                <a:solidFill>
                  <a:schemeClr val="tx1"/>
                </a:solidFill>
                <a:effectLst/>
                <a:latin typeface="+mn-lt"/>
              </a:rPr>
              <a:t>În cazul participanților care finalizează tutorialul și/sau sunt mai avansați, invitați-i să parcurgă tutorialul folosind </a:t>
            </a:r>
            <a:r>
              <a:rPr lang="ro-RO" sz="1200" b="1" u="none" kern="1200" dirty="0">
                <a:solidFill>
                  <a:schemeClr val="tx1"/>
                </a:solidFill>
                <a:effectLst/>
                <a:latin typeface="+mn-lt"/>
              </a:rPr>
              <a:t>Diamond Path </a:t>
            </a:r>
            <a:r>
              <a:rPr lang="ro-RO" sz="1200" b="0" u="none" kern="1200" dirty="0">
                <a:solidFill>
                  <a:schemeClr val="tx1"/>
                </a:solidFill>
                <a:effectLst/>
                <a:latin typeface="+mn-lt"/>
              </a:rPr>
              <a:t>, care include provocări suplimentare de scriere de cod pe care trebuie să le finalizeze pentru a colecta diamantul de la fiecare nivel.</a:t>
            </a:r>
            <a:endParaRPr lang="ro-RO"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o-RO"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o-RO" b="0" dirty="0"/>
          </a:p>
          <a:p>
            <a:r>
              <a:rPr lang="ro-RO"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ro-RO"/>
          </a:p>
        </p:txBody>
      </p:sp>
    </p:spTree>
    <p:extLst>
      <p:ext uri="{BB962C8B-B14F-4D97-AF65-F5344CB8AC3E}">
        <p14:creationId xmlns:p14="http://schemas.microsoft.com/office/powerpoint/2010/main" val="12237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1" u="sng" dirty="0"/>
              <a:t>MOSTRĂ DE SCENARIU:</a:t>
            </a:r>
          </a:p>
          <a:p>
            <a:endParaRPr lang="ro-RO" b="1" u="sng" dirty="0"/>
          </a:p>
          <a:p>
            <a:r>
              <a:rPr lang="ro-RO" b="0" dirty="0"/>
              <a:t>„S-ar putea să știți deja că scrierea de cod este ceea ce folosesc oameni pentru a da instrucțiuni dispozitivelor tehnologice. Computerele nu înțeleg limba română, de aceea trebuie să le dăm comenzi într-un limbaj pe care îl înțeleg. Acest limbaj este codul! </a:t>
            </a:r>
            <a:r>
              <a:rPr lang="ro-RO"/>
              <a:t>Ceea ce s-ar putea să nu știți este că scrierea de cod nu este o activitate doar pentru inginerii software și pentru persoanele care lucrează în domeniul tehnologiei. Scrierea de cod este o aptitudine uimitoare pe care o poate învăța </a:t>
            </a:r>
            <a:r>
              <a:rPr lang="ro-RO" i="1"/>
              <a:t>oricine</a:t>
            </a:r>
            <a:r>
              <a:rPr lang="ro-RO"/>
              <a:t>!” </a:t>
            </a:r>
            <a:endParaRPr lang="ro-RO" b="0" i="0" baseline="0" dirty="0"/>
          </a:p>
          <a:p>
            <a:endParaRPr lang="ro-RO" b="0" i="0" u="sn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ro-R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ro-RO" b="1" u="sng" dirty="0"/>
              <a:t>NOTĂ FACILITATOR:</a:t>
            </a:r>
            <a:endParaRPr lang="ro-RO" b="1" u="sng"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ro-RO" b="0" u="none" baseline="0" dirty="0"/>
              <a:t>Videoclipul se va reda automat atunci când treceți la următorul diapozitiv. </a:t>
            </a:r>
            <a:endParaRPr lang="ro-RO" b="1" u="sng" dirty="0"/>
          </a:p>
          <a:p>
            <a:endParaRPr lang="ro-RO" b="1" u="sng" dirty="0"/>
          </a:p>
          <a:p>
            <a:r>
              <a:rPr lang="ro-RO" b="1" u="sng" dirty="0"/>
              <a:t>OBIECTIV DIAPOZITIVE:</a:t>
            </a:r>
            <a:r>
              <a:rPr lang="ro-RO"/>
              <a:t> </a:t>
            </a:r>
          </a:p>
          <a:p>
            <a:endParaRPr lang="ro-RO" b="1" u="none" dirty="0"/>
          </a:p>
          <a:p>
            <a:r>
              <a:rPr lang="ro-RO" b="0" u="none" dirty="0"/>
              <a:t>Secțiunea următoare este menită să schimbe concepțiile greșite asociate cu scrierea de cod în rândul multora dintre tineri. </a:t>
            </a:r>
            <a:endParaRPr lang="ro-RO" b="1" u="sng" dirty="0"/>
          </a:p>
          <a:p>
            <a:endParaRPr lang="ro-RO" b="1" dirty="0"/>
          </a:p>
          <a:p>
            <a:r>
              <a:rPr lang="ro-RO" b="1" u="sng" dirty="0"/>
              <a:t>INSTRUCȚIUNI DE IMAGINE PENTRU ACEST DIAPOZITIV:</a:t>
            </a:r>
          </a:p>
          <a:p>
            <a:r>
              <a:rPr lang="ro-RO" sz="1200" b="0" u="none" kern="1200" baseline="0" dirty="0">
                <a:solidFill>
                  <a:schemeClr val="tx1"/>
                </a:solidFill>
                <a:effectLst/>
                <a:latin typeface="+mn-lt"/>
              </a:rPr>
              <a:t>Aceasta este o imagine a codului binar pentru „Salut, lume”, repetată de 8 ori.</a:t>
            </a:r>
            <a:endParaRPr lang="ro-RO"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ro-RO"/>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1" u="sng" dirty="0"/>
              <a:t>MOSTRĂ DE SCENARIU:</a:t>
            </a:r>
            <a:endParaRPr lang="ro-RO" b="0" u="none" dirty="0"/>
          </a:p>
          <a:p>
            <a:endParaRPr lang="ro-RO" b="0" u="none" dirty="0"/>
          </a:p>
          <a:p>
            <a:r>
              <a:rPr lang="ro-RO" dirty="0"/>
              <a:t>„Acum accesați adresa</a:t>
            </a:r>
            <a:r>
              <a:rPr lang="ro-RO" b="0" u="none" dirty="0"/>
              <a:t> </a:t>
            </a:r>
            <a:r>
              <a:rPr lang="ro-RO" sz="1200" b="0" u="none" dirty="0">
                <a:solidFill>
                  <a:schemeClr val="bg1"/>
                </a:solidFill>
                <a:latin typeface="Segoe Pro Light" charset="0"/>
              </a:rPr>
              <a:t>code.org</a:t>
            </a:r>
            <a:r>
              <a:rPr lang="ro-RO" sz="1200" dirty="0">
                <a:solidFill>
                  <a:schemeClr val="bg1"/>
                </a:solidFill>
                <a:latin typeface="Segoe Pro Light" charset="0"/>
              </a:rPr>
              <a:t>/Minecraft</a:t>
            </a:r>
            <a:r>
              <a:rPr lang="ro-RO" dirty="0"/>
              <a:t> </a:t>
            </a:r>
            <a:r>
              <a:rPr lang="ro-RO" b="0" u="none" baseline="0" dirty="0"/>
              <a:t>pentru a găsi tutorialul „</a:t>
            </a:r>
            <a:r>
              <a:rPr lang="ro-RO" sz="1200" kern="1200" dirty="0">
                <a:solidFill>
                  <a:schemeClr val="tx1"/>
                </a:solidFill>
                <a:effectLst/>
                <a:latin typeface="+mn-lt"/>
              </a:rPr>
              <a:t>Minecraft Hour of Code™ Hero’s Journey” </a:t>
            </a:r>
            <a:r>
              <a:rPr lang="ro-RO" b="0" u="none" baseline="0" dirty="0"/>
              <a:t>și ÎNCEPEȚI! ”</a:t>
            </a:r>
            <a:endParaRPr lang="ro-RO" b="1" u="sng" dirty="0"/>
          </a:p>
          <a:p>
            <a:endParaRPr lang="ro-R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ro-RO" b="1" u="sng" dirty="0"/>
              <a:t>OBIECTIV DIAPOZITIVE:</a:t>
            </a:r>
          </a:p>
          <a:p>
            <a:pPr marL="0" marR="0" indent="0" algn="l" defTabSz="914400" rtl="0" eaLnBrk="1" fontAlgn="auto" latinLnBrk="0" hangingPunct="1">
              <a:lnSpc>
                <a:spcPct val="100000"/>
              </a:lnSpc>
              <a:spcBef>
                <a:spcPts val="0"/>
              </a:spcBef>
              <a:spcAft>
                <a:spcPts val="0"/>
              </a:spcAft>
              <a:buClrTx/>
              <a:buSzTx/>
              <a:buFontTx/>
              <a:buNone/>
              <a:tabLst/>
              <a:defRPr/>
            </a:pPr>
            <a:endParaRPr lang="ro-R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ro-RO" b="0" u="none" dirty="0"/>
              <a:t>Să dea participanților timp să acceseze tutorialul.</a:t>
            </a:r>
          </a:p>
          <a:p>
            <a:pPr marL="0" marR="0" indent="0" algn="l" defTabSz="914400" rtl="0" eaLnBrk="1" fontAlgn="auto" latinLnBrk="0" hangingPunct="1">
              <a:lnSpc>
                <a:spcPct val="100000"/>
              </a:lnSpc>
              <a:spcBef>
                <a:spcPts val="0"/>
              </a:spcBef>
              <a:spcAft>
                <a:spcPts val="0"/>
              </a:spcAft>
              <a:buClrTx/>
              <a:buSzTx/>
              <a:buFontTx/>
              <a:buNone/>
              <a:tabLst/>
              <a:defRPr/>
            </a:pPr>
            <a:endParaRPr lang="ro-RO" b="0" u="none" baseline="0" dirty="0"/>
          </a:p>
          <a:p>
            <a:r>
              <a:rPr lang="ro-RO" b="1" u="sng" baseline="0" dirty="0"/>
              <a:t>NOTĂ FACILITATOR: </a:t>
            </a:r>
          </a:p>
          <a:p>
            <a:pPr marL="628650" lvl="1" indent="-171450">
              <a:buFont typeface="Arial"/>
              <a:buChar char="•"/>
            </a:pPr>
            <a:r>
              <a:rPr lang="ro-RO" dirty="0"/>
              <a:t>Păstrați acest diapozitiv afișat pe parcursul tutorialului și treceți la diapozitivul următor </a:t>
            </a:r>
            <a:r>
              <a:rPr lang="ro-RO" i="1" dirty="0"/>
              <a:t>doar</a:t>
            </a:r>
            <a:r>
              <a:rPr lang="ro-RO" dirty="0"/>
              <a:t> atunci când grupul se apropie de finalul tutorialului</a:t>
            </a:r>
          </a:p>
          <a:p>
            <a:pPr marL="628650" lvl="1" indent="-171450">
              <a:buFont typeface="Arial"/>
              <a:buChar char="•"/>
            </a:pPr>
            <a:r>
              <a:rPr lang="ro-RO" sz="1200" kern="1200" dirty="0">
                <a:solidFill>
                  <a:schemeClr val="tx1"/>
                </a:solidFill>
                <a:effectLst/>
                <a:latin typeface="+mn-lt"/>
              </a:rPr>
              <a:t>Dacă participanții se conectează la tutorial, progresul va fi salvat pe niveluri și aceștia pot reveni dacă nu îl finalizează. </a:t>
            </a:r>
          </a:p>
          <a:p>
            <a:pPr marL="628650" lvl="1" indent="-171450">
              <a:buFont typeface="Arial"/>
              <a:buChar char="•"/>
            </a:pPr>
            <a:r>
              <a:rPr lang="ro-RO" sz="1200" kern="1200" dirty="0">
                <a:solidFill>
                  <a:schemeClr val="tx1"/>
                </a:solidFill>
                <a:effectLst/>
                <a:latin typeface="+mn-lt"/>
              </a:rPr>
              <a:t>Deoarece jocul și spațiul de construit sunt gratuite, fiți conștient de riscurile asociate tinerilor și conținutului generat de utilizator.</a:t>
            </a:r>
            <a:endParaRPr lang="ro-RO" baseline="0" dirty="0"/>
          </a:p>
          <a:p>
            <a:pPr marL="0" lvl="0" indent="0">
              <a:buFont typeface="Arial"/>
              <a:buNone/>
            </a:pPr>
            <a:endParaRPr lang="ro-RO" baseline="0" dirty="0">
              <a:highlight>
                <a:srgbClr val="FFFF00"/>
              </a:highlight>
            </a:endParaRPr>
          </a:p>
          <a:p>
            <a:pPr marL="0" lvl="0" indent="0">
              <a:buFont typeface="Arial"/>
              <a:buNone/>
            </a:pPr>
            <a:r>
              <a:rPr lang="ro-RO" b="1" u="sng" baseline="0" dirty="0">
                <a:highlight>
                  <a:srgbClr val="FFFF00"/>
                </a:highlight>
              </a:rPr>
              <a:t>DACĂ DISPUNEȚI DE TIMP LIMITAT:</a:t>
            </a:r>
          </a:p>
          <a:p>
            <a:pPr marL="628650" lvl="1" indent="-171450">
              <a:buFont typeface="Arial"/>
              <a:buChar char="•"/>
            </a:pPr>
            <a:r>
              <a:rPr lang="ro-RO" sz="1200" kern="1200" dirty="0">
                <a:solidFill>
                  <a:schemeClr val="tx1"/>
                </a:solidFill>
                <a:effectLst/>
                <a:highlight>
                  <a:srgbClr val="FFFF00"/>
                </a:highlight>
                <a:latin typeface="+mn-lt"/>
              </a:rPr>
              <a:t>Finalizați cât mai multe puzzle-uri puteți. Copiii cu aptitudini tehnice le pot finaliza pe toate în 50 - 60 de minute.</a:t>
            </a:r>
          </a:p>
          <a:p>
            <a:pPr marL="628650" lvl="1" indent="-171450">
              <a:buFont typeface="Arial"/>
              <a:buChar char="•"/>
            </a:pPr>
            <a:r>
              <a:rPr lang="ro-RO" sz="1200" kern="1200" dirty="0">
                <a:solidFill>
                  <a:schemeClr val="tx1"/>
                </a:solidFill>
                <a:effectLst/>
                <a:highlight>
                  <a:srgbClr val="FFFF00"/>
                </a:highlight>
                <a:latin typeface="+mn-lt"/>
              </a:rPr>
              <a:t>Felicitați elevii pentru ceea ce au realizat și reamintiți-le că pot scrie din nou cod de acasă.</a:t>
            </a:r>
          </a:p>
          <a:p>
            <a:pPr marL="0" marR="0" lvl="0" indent="0" algn="l" defTabSz="914400" rtl="0" eaLnBrk="1" fontAlgn="auto" latinLnBrk="0" hangingPunct="1">
              <a:lnSpc>
                <a:spcPct val="100000"/>
              </a:lnSpc>
              <a:spcBef>
                <a:spcPts val="0"/>
              </a:spcBef>
              <a:spcAft>
                <a:spcPts val="0"/>
              </a:spcAft>
              <a:buClrTx/>
              <a:buSzTx/>
              <a:buFontTx/>
              <a:buNone/>
              <a:tabLst/>
              <a:defRPr/>
            </a:pPr>
            <a:endParaRPr lang="ro-RO"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o-RO" b="1" u="sng" baseline="0" dirty="0">
                <a:highlight>
                  <a:srgbClr val="FFFF00"/>
                </a:highlight>
              </a:rPr>
              <a:t>DACĂ DISPUNEȚI DE TIMP SUPLIMENTAR:</a:t>
            </a:r>
          </a:p>
          <a:p>
            <a:pPr marL="628650" lvl="1" indent="-171450">
              <a:buFont typeface="Arial" panose="020B0604020202020204" pitchFamily="34" charset="0"/>
              <a:buChar char="•"/>
            </a:pPr>
            <a:r>
              <a:rPr lang="ro-RO" sz="1200" kern="1200" dirty="0">
                <a:solidFill>
                  <a:schemeClr val="tx1"/>
                </a:solidFill>
                <a:effectLst/>
                <a:latin typeface="+mn-lt"/>
              </a:rPr>
              <a:t>Cereți elevilor să continue să creeze în ultimul puzzle pentru posibilități de joc timp de mai multe ore. </a:t>
            </a:r>
          </a:p>
          <a:p>
            <a:pPr marL="628650" lvl="1" indent="-171450">
              <a:buFont typeface="Arial" panose="020B0604020202020204" pitchFamily="34" charset="0"/>
              <a:buChar char="•"/>
            </a:pPr>
            <a:r>
              <a:rPr lang="ro-RO" sz="1200" kern="1200" dirty="0">
                <a:solidFill>
                  <a:schemeClr val="tx1"/>
                </a:solidFill>
                <a:effectLst/>
                <a:latin typeface="+mn-lt"/>
              </a:rPr>
              <a:t>Cereți elevilor să parcurgă din nou toate puzzle-urile și provocați-i să rezolve puzzle-urile într-un alt mod. Aceasta întărește ideea de distracție și oferă oportunități interesante pentru iterare și experimentare.</a:t>
            </a:r>
          </a:p>
          <a:p>
            <a:pPr marL="628650" lvl="1" indent="-171450">
              <a:buFont typeface="Arial" panose="020B0604020202020204" pitchFamily="34" charset="0"/>
              <a:buChar char="•"/>
            </a:pPr>
            <a:r>
              <a:rPr lang="ro-RO" sz="1200" b="0" u="none" kern="1200" dirty="0">
                <a:solidFill>
                  <a:schemeClr val="tx1"/>
                </a:solidFill>
                <a:effectLst/>
                <a:latin typeface="+mn-lt"/>
              </a:rPr>
              <a:t>Îndrumați elevii să joace „Minecraft Hour of Code™ Adventurer” și/sau „Minecraft Hour of Code™ Designer”.</a:t>
            </a:r>
            <a:endParaRPr lang="ro-RO" b="0" u="none" dirty="0"/>
          </a:p>
          <a:p>
            <a:endParaRPr lang="ro-RO"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ro-RO"/>
          </a:p>
        </p:txBody>
      </p:sp>
    </p:spTree>
    <p:extLst>
      <p:ext uri="{BB962C8B-B14F-4D97-AF65-F5344CB8AC3E}">
        <p14:creationId xmlns:p14="http://schemas.microsoft.com/office/powerpoint/2010/main" val="4321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1" u="sng"/>
              <a:t>MOSTRĂ DE SCENARIU:</a:t>
            </a:r>
          </a:p>
          <a:p>
            <a:endParaRPr lang="ro-RO" b="1" u="sng"/>
          </a:p>
          <a:p>
            <a:r>
              <a:rPr lang="ro-RO" b="0" u="none"/>
              <a:t>„Atenție! Mai aveți doar câteva minute pentru a finaliza tutorialul!”</a:t>
            </a:r>
          </a:p>
          <a:p>
            <a:endParaRPr lang="ro-RO" b="1" u="sng"/>
          </a:p>
          <a:p>
            <a:pPr marL="0" marR="0" indent="0" algn="l" defTabSz="914400" rtl="0" eaLnBrk="1" fontAlgn="auto" latinLnBrk="0" hangingPunct="1">
              <a:lnSpc>
                <a:spcPct val="100000"/>
              </a:lnSpc>
              <a:spcBef>
                <a:spcPts val="0"/>
              </a:spcBef>
              <a:spcAft>
                <a:spcPts val="0"/>
              </a:spcAft>
              <a:buClrTx/>
              <a:buSzTx/>
              <a:buFontTx/>
              <a:buNone/>
              <a:tabLst/>
              <a:defRPr/>
            </a:pPr>
            <a:r>
              <a:rPr lang="ro-RO" b="1" u="sng"/>
              <a:t>OBIECTIV DIAPOZITIVE:</a:t>
            </a:r>
            <a:endParaRPr lang="ro-RO" b="0" u="none"/>
          </a:p>
          <a:p>
            <a:pPr marL="0" marR="0" indent="0" algn="l" defTabSz="914400" rtl="0" eaLnBrk="1" fontAlgn="auto" latinLnBrk="0" hangingPunct="1">
              <a:lnSpc>
                <a:spcPct val="100000"/>
              </a:lnSpc>
              <a:spcBef>
                <a:spcPts val="0"/>
              </a:spcBef>
              <a:spcAft>
                <a:spcPts val="0"/>
              </a:spcAft>
              <a:buClrTx/>
              <a:buSzTx/>
              <a:buFontTx/>
              <a:buNone/>
              <a:tabLst/>
              <a:defRPr/>
            </a:pPr>
            <a:endParaRPr lang="ro-RO" b="1" u="sng"/>
          </a:p>
          <a:p>
            <a:r>
              <a:rPr lang="ro-RO" b="0" u="none"/>
              <a:t>Să atenționeze participanții că timpul alocat se apropie de sfârșit și tutorialul este aproape de încheiere.</a:t>
            </a:r>
          </a:p>
          <a:p>
            <a:endParaRPr lang="ro-RO" b="1"/>
          </a:p>
          <a:p>
            <a:r>
              <a:rPr lang="ro-RO" b="1" u="sng"/>
              <a:t>INSTRUCȚIUNI DE IMAGINE PENTRU ACEST DIAPOZITIV:</a:t>
            </a:r>
            <a:endParaRPr lang="ro-RO" sz="1200" u="sng"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ro-RO"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o-RO" sz="1200" kern="1200">
                <a:solidFill>
                  <a:schemeClr val="tx1"/>
                </a:solidFill>
                <a:effectLst/>
                <a:latin typeface="+mn-lt"/>
              </a:rPr>
              <a:t>Pentru această imagine, am inclus un fișier .jpg care prezintă un grup de prieteni care petrec timp împreună având interese comune. </a:t>
            </a:r>
            <a:r>
              <a:rPr lang="ro-RO" sz="1200" i="0" kern="1200" baseline="0">
                <a:solidFill>
                  <a:schemeClr val="tx1"/>
                </a:solidFill>
                <a:effectLst/>
                <a:latin typeface="+mn-lt"/>
              </a:rPr>
              <a:t>Este important să includeți ideea de distracție și de prietenie pentru a menține publicul interesat și încântat de experiența avută.</a:t>
            </a:r>
            <a:endParaRPr lang="ro-RO" sz="120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ro-RO" sz="120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o-RO" sz="1200" kern="1200">
                <a:solidFill>
                  <a:schemeClr val="tx1"/>
                </a:solidFill>
                <a:effectLst/>
                <a:latin typeface="+mn-lt"/>
              </a:rPr>
              <a:t>Dacă imaginea aceasta urmează să fie schimbată, asigurați-vă că imaginea înlocuitoare respectă următoarele criterii: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ro-RO" sz="1200" kern="1200">
                <a:solidFill>
                  <a:schemeClr val="tx1"/>
                </a:solidFill>
                <a:effectLst/>
                <a:latin typeface="+mn-lt"/>
              </a:rPr>
              <a:t>O imagine sau un fișier .gif distractiv cu ceva care indică faptul că tutorialul se apropie de final și care menține interesul publicului.</a:t>
            </a:r>
            <a:endParaRPr lang="ro-RO"/>
          </a:p>
          <a:p>
            <a:endParaRPr lang="ro-RO"/>
          </a:p>
        </p:txBody>
      </p:sp>
      <p:sp>
        <p:nvSpPr>
          <p:cNvPr id="4" name="Slide Number Placeholder 3"/>
          <p:cNvSpPr>
            <a:spLocks noGrp="1"/>
          </p:cNvSpPr>
          <p:nvPr>
            <p:ph type="sldNum" sz="quarter" idx="10"/>
          </p:nvPr>
        </p:nvSpPr>
        <p:spPr/>
        <p:txBody>
          <a:bodyPr/>
          <a:lstStyle/>
          <a:p>
            <a:fld id="{88F0EC2C-E6BA-F248-9EDA-113245C923E1}" type="slidenum">
              <a:rPr lang="en-US" smtClean="0"/>
              <a:t>21</a:t>
            </a:fld>
            <a:endParaRPr lang="ro-RO"/>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b="1" u="sng" dirty="0"/>
              <a:t>MOSTRĂ DE SCENARIU:</a:t>
            </a:r>
          </a:p>
          <a:p>
            <a:endParaRPr lang="ro-RO" b="1" u="sng" dirty="0"/>
          </a:p>
          <a:p>
            <a:r>
              <a:rPr lang="ro-RO" b="0" u="none" baseline="0" dirty="0"/>
              <a:t>„Haideți să ne întoarcem la conversația pe care am avut-o înainte. Vi s-a schimbat concepția despre scrierea de cod?”</a:t>
            </a:r>
          </a:p>
          <a:p>
            <a:pPr marL="628650" lvl="1" indent="-171450">
              <a:buFont typeface="Arial"/>
              <a:buChar char="•"/>
            </a:pPr>
            <a:r>
              <a:rPr lang="ro-RO"/>
              <a:t>Cum veți răspunde la întrebarea „Ce este scrierea de cod?” dacă vă întreabă membrii familiei sau un prieten?</a:t>
            </a:r>
          </a:p>
          <a:p>
            <a:pPr marL="628650" lvl="1" indent="-171450">
              <a:buFont typeface="Arial"/>
              <a:buChar char="•"/>
            </a:pPr>
            <a:r>
              <a:rPr lang="ro-RO"/>
              <a:t>Ce ați învățat?</a:t>
            </a:r>
          </a:p>
          <a:p>
            <a:pPr marL="628650" lvl="1" indent="-171450">
              <a:buFont typeface="Arial"/>
              <a:buChar char="•"/>
            </a:pPr>
            <a:r>
              <a:rPr lang="ro-RO"/>
              <a:t>Care a fost cel mai dificil lucru pentru voi? Ce ați făcut când v-ați împotmolit? De ce este important acest lucru? [încurajează perseverența]</a:t>
            </a:r>
          </a:p>
          <a:p>
            <a:pPr marL="628650" lvl="1" indent="-171450">
              <a:buFont typeface="Arial"/>
              <a:buChar char="•"/>
            </a:pPr>
            <a:r>
              <a:rPr lang="ro-RO"/>
              <a:t>Cum este creativă scrierea de cod? [legați scrierea de cod de o altă modalitate de a fi creativ, cum ar fi cântatul, dansul, construcțiile.]</a:t>
            </a:r>
          </a:p>
          <a:p>
            <a:pPr marL="628650" lvl="1" indent="-171450">
              <a:buFont typeface="Arial"/>
              <a:buChar char="•"/>
            </a:pPr>
            <a:r>
              <a:rPr lang="ro-RO"/>
              <a:t>Cui se adresează scrierea de cod? [se încearcă depășirea miturilor, cum ar fi băieții, cei buni la matematică etc.]</a:t>
            </a:r>
          </a:p>
          <a:p>
            <a:endParaRPr lang="ro-RO" b="1" u="sng" dirty="0"/>
          </a:p>
          <a:p>
            <a:r>
              <a:rPr lang="ro-RO" b="1" u="sng" dirty="0"/>
              <a:t>OBIECTIV DIAPOZITIVE:</a:t>
            </a:r>
          </a:p>
          <a:p>
            <a:endParaRPr lang="ro-RO" b="1" dirty="0"/>
          </a:p>
          <a:p>
            <a:r>
              <a:rPr lang="ro-RO" b="0" dirty="0"/>
              <a:t>Să se revină la întrebarea inițială și să se observe cum s-au schimbat noțiunile preconcepute ale participanților cu privire la scrierea de cod.</a:t>
            </a:r>
          </a:p>
          <a:p>
            <a:endParaRPr lang="ro-RO" b="1" dirty="0"/>
          </a:p>
          <a:p>
            <a:r>
              <a:rPr lang="ro-RO" b="1" u="sng" dirty="0"/>
              <a:t>INSTRUCȚIUNI DE IMAGINE PENTRU ACEST DIAPOZITIV:</a:t>
            </a:r>
            <a:endParaRPr lang="ro-RO" sz="1200" u="sng" kern="1200" dirty="0">
              <a:solidFill>
                <a:schemeClr val="tx1"/>
              </a:solidFill>
              <a:effectLst/>
              <a:latin typeface="+mn-lt"/>
              <a:ea typeface="+mn-ea"/>
              <a:cs typeface="+mn-cs"/>
            </a:endParaRPr>
          </a:p>
          <a:p>
            <a:endParaRPr lang="ro-RO" dirty="0">
              <a:effectLst/>
            </a:endParaRPr>
          </a:p>
          <a:p>
            <a:r>
              <a:rPr lang="ro-RO" dirty="0">
                <a:effectLst/>
              </a:rPr>
              <a:t>Indisponibil</a:t>
            </a:r>
          </a:p>
        </p:txBody>
      </p:sp>
      <p:sp>
        <p:nvSpPr>
          <p:cNvPr id="4" name="Slide Number Placeholder 3"/>
          <p:cNvSpPr>
            <a:spLocks noGrp="1"/>
          </p:cNvSpPr>
          <p:nvPr>
            <p:ph type="sldNum" sz="quarter" idx="10"/>
          </p:nvPr>
        </p:nvSpPr>
        <p:spPr/>
        <p:txBody>
          <a:bodyPr/>
          <a:lstStyle/>
          <a:p>
            <a:fld id="{88F0EC2C-E6BA-F248-9EDA-113245C923E1}" type="slidenum">
              <a:rPr lang="en-US" smtClean="0"/>
              <a:t>22</a:t>
            </a:fld>
            <a:endParaRPr lang="ro-RO"/>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b="1" u="sng" dirty="0"/>
              <a:t>MOSTRĂ DE SCENARIU:</a:t>
            </a:r>
          </a:p>
          <a:p>
            <a:pPr marL="0" marR="0" indent="0" algn="l" defTabSz="914400" rtl="0" eaLnBrk="1" fontAlgn="auto" latinLnBrk="0" hangingPunct="1">
              <a:lnSpc>
                <a:spcPct val="100000"/>
              </a:lnSpc>
              <a:spcBef>
                <a:spcPts val="0"/>
              </a:spcBef>
              <a:spcAft>
                <a:spcPts val="0"/>
              </a:spcAft>
              <a:buClrTx/>
              <a:buSzTx/>
              <a:buFontTx/>
              <a:buNone/>
              <a:tabLst/>
              <a:defRPr/>
            </a:pPr>
            <a:endParaRPr lang="ro-RO" b="1" u="sng" dirty="0"/>
          </a:p>
          <a:p>
            <a:r>
              <a:rPr lang="ro-RO" b="0" u="none" dirty="0"/>
              <a:t>„Ce credeți că ați putea crea prin scriere de cod?</a:t>
            </a:r>
            <a:r>
              <a:rPr lang="ro-RO"/>
              <a:t> </a:t>
            </a:r>
            <a:r>
              <a:rPr lang="ro-RO" sz="1200" kern="1200" dirty="0">
                <a:solidFill>
                  <a:schemeClr val="tx1"/>
                </a:solidFill>
                <a:effectLst/>
                <a:latin typeface="+mn-lt"/>
              </a:rPr>
              <a:t>Scrierea de cod se poate aplica oricărei activități care vă place.” </a:t>
            </a:r>
          </a:p>
          <a:p>
            <a:endParaRPr lang="ro-RO" sz="1200" kern="1200" dirty="0">
              <a:solidFill>
                <a:schemeClr val="tx1"/>
              </a:solidFill>
              <a:effectLst/>
              <a:latin typeface="+mn-lt"/>
              <a:ea typeface="+mn-ea"/>
              <a:cs typeface="+mn-cs"/>
            </a:endParaRPr>
          </a:p>
          <a:p>
            <a:r>
              <a:rPr lang="ro-RO" sz="1200" kern="1200" dirty="0">
                <a:solidFill>
                  <a:schemeClr val="tx1"/>
                </a:solidFill>
                <a:effectLst/>
                <a:latin typeface="+mn-lt"/>
              </a:rPr>
              <a:t>*EXEMPLE DE MENȚIONAT</a:t>
            </a:r>
            <a:endParaRPr lang="ro-RO" dirty="0"/>
          </a:p>
          <a:p>
            <a:pPr marL="628650" lvl="1" indent="-171450">
              <a:buFont typeface="Arial"/>
              <a:buChar char="•"/>
            </a:pPr>
            <a:r>
              <a:rPr lang="ro-RO" sz="1200" kern="1200" dirty="0">
                <a:solidFill>
                  <a:schemeClr val="tx1"/>
                </a:solidFill>
                <a:effectLst/>
                <a:latin typeface="+mn-lt"/>
              </a:rPr>
              <a:t>Dacă vă place </a:t>
            </a:r>
            <a:r>
              <a:rPr lang="ro-RO" sz="1200" b="1" kern="1200" dirty="0">
                <a:solidFill>
                  <a:schemeClr val="tx1"/>
                </a:solidFill>
                <a:effectLst/>
                <a:latin typeface="+mn-lt"/>
              </a:rPr>
              <a:t>voluntariatul</a:t>
            </a:r>
            <a:r>
              <a:rPr lang="ro-RO" sz="1200" kern="1200" dirty="0">
                <a:solidFill>
                  <a:schemeClr val="tx1"/>
                </a:solidFill>
                <a:effectLst/>
                <a:latin typeface="+mn-lt"/>
              </a:rPr>
              <a:t>, puteți realiza un site web care vă ajută să recrutați prieteni și alte persoane pentru a fi voluntari.</a:t>
            </a:r>
            <a:endParaRPr lang="ro-RO" dirty="0">
              <a:effectLst/>
            </a:endParaRPr>
          </a:p>
          <a:p>
            <a:pPr marL="628650" lvl="1" indent="-171450">
              <a:buFont typeface="Arial"/>
              <a:buChar char="•"/>
            </a:pPr>
            <a:r>
              <a:rPr lang="ro-RO" sz="1200" kern="1200" dirty="0">
                <a:solidFill>
                  <a:schemeClr val="tx1"/>
                </a:solidFill>
                <a:effectLst/>
                <a:latin typeface="+mn-lt"/>
              </a:rPr>
              <a:t>Dacă vă place </a:t>
            </a:r>
            <a:r>
              <a:rPr lang="ro-RO" sz="1200" b="1" kern="1200" dirty="0">
                <a:solidFill>
                  <a:schemeClr val="tx1"/>
                </a:solidFill>
                <a:effectLst/>
                <a:latin typeface="+mn-lt"/>
              </a:rPr>
              <a:t>sportul</a:t>
            </a:r>
            <a:r>
              <a:rPr lang="ro-RO" sz="1200" kern="1200" dirty="0">
                <a:solidFill>
                  <a:schemeClr val="tx1"/>
                </a:solidFill>
                <a:effectLst/>
                <a:latin typeface="+mn-lt"/>
              </a:rPr>
              <a:t>, puteți realiza o aplicație care afișează statistici legate de echipele voastre preferate.</a:t>
            </a:r>
            <a:endParaRPr lang="ro-RO" dirty="0">
              <a:effectLst/>
            </a:endParaRPr>
          </a:p>
          <a:p>
            <a:pPr marL="628650" lvl="1" indent="-171450">
              <a:buFont typeface="Arial"/>
              <a:buChar char="•"/>
            </a:pPr>
            <a:r>
              <a:rPr lang="ro-RO" sz="1200" kern="1200" dirty="0">
                <a:solidFill>
                  <a:schemeClr val="tx1"/>
                </a:solidFill>
                <a:effectLst/>
                <a:latin typeface="+mn-lt"/>
              </a:rPr>
              <a:t>Dacă iubiți </a:t>
            </a:r>
            <a:r>
              <a:rPr lang="ro-RO" sz="1200" b="1" kern="1200" dirty="0">
                <a:solidFill>
                  <a:schemeClr val="tx1"/>
                </a:solidFill>
                <a:effectLst/>
                <a:latin typeface="+mn-lt"/>
              </a:rPr>
              <a:t>muzica</a:t>
            </a:r>
            <a:r>
              <a:rPr lang="ro-RO" sz="1200" kern="1200" dirty="0">
                <a:solidFill>
                  <a:schemeClr val="tx1"/>
                </a:solidFill>
                <a:effectLst/>
                <a:latin typeface="+mn-lt"/>
              </a:rPr>
              <a:t>, puteți crea un site web prin care puteți partaja cu prietenii liste de redare săptămânale și recenzii de albume. </a:t>
            </a:r>
            <a:endParaRPr lang="ro-RO" dirty="0">
              <a:effectLst/>
            </a:endParaRPr>
          </a:p>
          <a:p>
            <a:endParaRPr lang="ro-RO" b="1" u="sng" dirty="0"/>
          </a:p>
          <a:p>
            <a:r>
              <a:rPr lang="ro-RO" b="1" u="sng" dirty="0"/>
              <a:t>OBIECTIV DIAPOZITIVE:</a:t>
            </a:r>
          </a:p>
          <a:p>
            <a:endParaRPr lang="ro-R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ro-RO" b="0" u="none" dirty="0"/>
              <a:t>Să se sublinieze încă o dată că posibilitățile sunt nelimitate atunci când este vorba de scrierea de cod. </a:t>
            </a:r>
            <a:r>
              <a:rPr lang="ro-RO" sz="1200" kern="1200" dirty="0">
                <a:solidFill>
                  <a:schemeClr val="tx1"/>
                </a:solidFill>
                <a:effectLst/>
                <a:latin typeface="+mn-lt"/>
              </a:rPr>
              <a:t>Aceasta este o oportunitate de a evidenția pasiunile participanților din sală și de a încerca și a evidenția modul în care aceștia aplică scrierea de cod pentru ceea ce le place să facă. </a:t>
            </a:r>
            <a:endParaRPr lang="ro-RO" b="0" u="none" dirty="0"/>
          </a:p>
          <a:p>
            <a:endParaRPr lang="ro-RO" b="1" dirty="0"/>
          </a:p>
          <a:p>
            <a:endParaRPr lang="ro-RO" dirty="0"/>
          </a:p>
        </p:txBody>
      </p:sp>
      <p:sp>
        <p:nvSpPr>
          <p:cNvPr id="4" name="Slide Number Placeholder 3"/>
          <p:cNvSpPr>
            <a:spLocks noGrp="1"/>
          </p:cNvSpPr>
          <p:nvPr>
            <p:ph type="sldNum" sz="quarter" idx="10"/>
          </p:nvPr>
        </p:nvSpPr>
        <p:spPr/>
        <p:txBody>
          <a:bodyPr/>
          <a:lstStyle/>
          <a:p>
            <a:fld id="{88F0EC2C-E6BA-F248-9EDA-113245C923E1}" type="slidenum">
              <a:rPr lang="en-US" smtClean="0"/>
              <a:t>23</a:t>
            </a:fld>
            <a:endParaRPr lang="ro-RO"/>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b="1" u="sng" dirty="0"/>
              <a:t>MOSTRĂ DE SCENARIU:</a:t>
            </a:r>
          </a:p>
          <a:p>
            <a:pPr marL="0" marR="0" indent="0" algn="l" defTabSz="914400" rtl="0" eaLnBrk="1" fontAlgn="auto" latinLnBrk="0" hangingPunct="1">
              <a:lnSpc>
                <a:spcPct val="100000"/>
              </a:lnSpc>
              <a:spcBef>
                <a:spcPts val="0"/>
              </a:spcBef>
              <a:spcAft>
                <a:spcPts val="0"/>
              </a:spcAft>
              <a:buClrTx/>
              <a:buSzTx/>
              <a:buFontTx/>
              <a:buNone/>
              <a:tabLst/>
              <a:defRPr/>
            </a:pPr>
            <a:endParaRPr lang="ro-R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ro-RO" b="0" u="none" dirty="0"/>
              <a:t>„Acum că sunteți pe cale să deveniți experți în scrierea de cod, iată câteva resurse gratuite pe care le puteți consulta! Asigurați-vă că notați aceste linkuri și continuați scrierea de cod!”</a:t>
            </a:r>
          </a:p>
          <a:p>
            <a:endParaRPr lang="ro-RO" b="1" u="sng" dirty="0"/>
          </a:p>
          <a:p>
            <a:r>
              <a:rPr lang="ro-RO" b="1" u="sng" dirty="0"/>
              <a:t>OBIECTIV DIAPOZITIVE:</a:t>
            </a:r>
          </a:p>
          <a:p>
            <a:endParaRPr lang="ro-RO" b="1" u="sng" dirty="0"/>
          </a:p>
          <a:p>
            <a:r>
              <a:rPr lang="ro-RO" b="0" u="none" dirty="0"/>
              <a:t>Să-i încurajeze pe tineri să facă pasul următor în ceea ce privește scrierea de cod.</a:t>
            </a:r>
          </a:p>
          <a:p>
            <a:endParaRPr lang="ro-RO" b="0" u="none" baseline="0" dirty="0"/>
          </a:p>
          <a:p>
            <a:r>
              <a:rPr lang="ro-RO" b="1" u="sng" baseline="0" dirty="0"/>
              <a:t>NOTĂ FACILITATOR:</a:t>
            </a:r>
          </a:p>
          <a:p>
            <a:r>
              <a:rPr lang="ro-RO" sz="1200" kern="1200" dirty="0">
                <a:solidFill>
                  <a:schemeClr val="tx1"/>
                </a:solidFill>
                <a:effectLst/>
                <a:latin typeface="+mn-lt"/>
              </a:rPr>
              <a:t>Participanții își pot accesa </a:t>
            </a:r>
            <a:r>
              <a:rPr lang="ro-RO" sz="1200" b="1" kern="1200" dirty="0">
                <a:solidFill>
                  <a:schemeClr val="tx1"/>
                </a:solidFill>
                <a:effectLst/>
                <a:latin typeface="+mn-lt"/>
              </a:rPr>
              <a:t>certificatele</a:t>
            </a:r>
            <a:r>
              <a:rPr lang="ro-RO" sz="1200" kern="1200" dirty="0">
                <a:solidFill>
                  <a:schemeClr val="tx1"/>
                </a:solidFill>
                <a:effectLst/>
                <a:latin typeface="+mn-lt"/>
              </a:rPr>
              <a:t> </a:t>
            </a:r>
            <a:r>
              <a:rPr lang="ro-RO" sz="1200" b="1" kern="1200" dirty="0">
                <a:solidFill>
                  <a:schemeClr val="tx1"/>
                </a:solidFill>
                <a:effectLst/>
                <a:latin typeface="+mn-lt"/>
              </a:rPr>
              <a:t>Hour of Code™ </a:t>
            </a:r>
            <a:r>
              <a:rPr lang="ro-RO" sz="1200" kern="1200" dirty="0">
                <a:solidFill>
                  <a:schemeClr val="tx1"/>
                </a:solidFill>
                <a:effectLst/>
                <a:latin typeface="+mn-lt"/>
              </a:rPr>
              <a:t>în orice moment după ce au început tutorialul Hour of Code™, precum și după evenimentul Hour of Code</a:t>
            </a:r>
            <a:r>
              <a:rPr lang="ro-RO" sz="1200" kern="1200" baseline="30000" dirty="0">
                <a:solidFill>
                  <a:schemeClr val="tx1"/>
                </a:solidFill>
                <a:effectLst/>
                <a:latin typeface="+mn-lt"/>
              </a:rPr>
              <a:t>TM</a:t>
            </a:r>
            <a:r>
              <a:rPr lang="ro-RO" sz="1200" kern="1200" dirty="0">
                <a:solidFill>
                  <a:schemeClr val="tx1"/>
                </a:solidFill>
                <a:effectLst/>
                <a:latin typeface="+mn-lt"/>
              </a:rPr>
              <a:t>, la adresa code.org.</a:t>
            </a:r>
          </a:p>
          <a:p>
            <a:endParaRPr lang="ro-RO" sz="1200" kern="1200" dirty="0">
              <a:solidFill>
                <a:schemeClr val="tx1"/>
              </a:solidFill>
              <a:effectLst/>
              <a:latin typeface="+mn-lt"/>
              <a:ea typeface="+mn-ea"/>
              <a:cs typeface="+mn-cs"/>
            </a:endParaRPr>
          </a:p>
          <a:p>
            <a:r>
              <a:rPr lang="ro-RO" sz="1200" kern="1200" dirty="0">
                <a:solidFill>
                  <a:schemeClr val="tx1"/>
                </a:solidFill>
                <a:effectLst/>
                <a:latin typeface="+mn-lt"/>
              </a:rPr>
              <a:t>Ajustați ceea ce se plasează pe diapozitivul cu resurse suplimentare în funcție de ceea ce este adecvat pentru publicul respectiv:</a:t>
            </a:r>
          </a:p>
          <a:p>
            <a:endParaRPr lang="ro-RO" sz="1200" b="1" u="none" kern="1200" dirty="0">
              <a:solidFill>
                <a:schemeClr val="tx1"/>
              </a:solidFill>
              <a:effectLst/>
              <a:latin typeface="+mn-lt"/>
              <a:ea typeface="+mn-ea"/>
              <a:cs typeface="+mn-cs"/>
            </a:endParaRPr>
          </a:p>
          <a:p>
            <a:r>
              <a:rPr lang="ro-RO" sz="1200" b="1" u="none" kern="1200" dirty="0">
                <a:solidFill>
                  <a:schemeClr val="tx1"/>
                </a:solidFill>
                <a:effectLst/>
                <a:latin typeface="+mn-lt"/>
              </a:rPr>
              <a:t>Participanții pot încărca secvențele de cod în Minecraft: Education Edition și/sau în Minecraft în Windows 10, dacă este disponibil.</a:t>
            </a:r>
          </a:p>
          <a:p>
            <a:r>
              <a:rPr lang="ro-RO" sz="1200" b="0" u="none" kern="1200" dirty="0">
                <a:solidFill>
                  <a:schemeClr val="tx1"/>
                </a:solidFill>
                <a:effectLst/>
                <a:latin typeface="+mn-lt"/>
              </a:rPr>
              <a:t>Participanții pot folosi Code Studio pentru a importa secvențele de cod în jocul propriu-zis și să urmărească modul în care acestea prind viață!</a:t>
            </a:r>
          </a:p>
          <a:p>
            <a:endParaRPr lang="ro-RO"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o-RO" sz="1200" b="1" kern="1200" dirty="0">
                <a:solidFill>
                  <a:schemeClr val="tx1"/>
                </a:solidFill>
                <a:effectLst/>
                <a:latin typeface="+mn-lt"/>
              </a:rPr>
              <a:t>Explorați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ro-RO" sz="1200" kern="1200" dirty="0">
                <a:solidFill>
                  <a:schemeClr val="tx1"/>
                </a:solidFill>
                <a:effectLst/>
                <a:latin typeface="+mn-lt"/>
              </a:rPr>
              <a:t>Minecraft: Education Edition este conceput pentru școli și este livrat cu instrumente de gestionare în clasă, cu planuri de lecție și cu multe altele. Pentru mai multe informații, vizitați adresa </a:t>
            </a:r>
            <a:r>
              <a:rPr lang="en-US" sz="1200" u="sng" kern="1200" dirty="0">
                <a:solidFill>
                  <a:schemeClr val="tx1"/>
                </a:solidFill>
                <a:effectLst/>
                <a:latin typeface="+mn-lt"/>
                <a:ea typeface="+mn-ea"/>
                <a:cs typeface="+mn-cs"/>
                <a:hlinkClick r:id="rId3"/>
              </a:rPr>
              <a:t>https://education.minecraft.net</a:t>
            </a:r>
            <a:r>
              <a:rPr lang="ro-RO" sz="1200" kern="1200" dirty="0">
                <a:solidFill>
                  <a:schemeClr val="tx1"/>
                </a:solidFill>
                <a:effectLst/>
                <a:latin typeface="+mn-lt"/>
              </a:rPr>
              <a:t>.</a:t>
            </a:r>
            <a:endParaRPr lang="ro-RO"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o-RO"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o-RO" sz="1200" b="1" kern="1200" dirty="0">
                <a:solidFill>
                  <a:schemeClr val="tx1"/>
                </a:solidFill>
                <a:effectLst/>
                <a:latin typeface="+mn-lt"/>
              </a:rPr>
              <a:t>Explorați modalitățile de a promova competențele digitale, de la alfabetizarea digitală la studiul informaticii, în comunitatea voastră</a:t>
            </a:r>
            <a:br>
              <a:rPr dirty="0"/>
            </a:br>
            <a:r>
              <a:rPr lang="ro-RO" sz="1200" kern="1200" dirty="0">
                <a:solidFill>
                  <a:schemeClr val="tx1"/>
                </a:solidFill>
                <a:effectLst/>
                <a:latin typeface="+mn-lt"/>
              </a:rPr>
              <a:t>https://Microsoft.com/digitalskills  </a:t>
            </a:r>
          </a:p>
          <a:p>
            <a:endParaRPr lang="ro-RO" b="0" u="none" dirty="0"/>
          </a:p>
          <a:p>
            <a:r>
              <a:rPr lang="ro-RO" sz="1200" b="1" kern="1200" dirty="0">
                <a:solidFill>
                  <a:schemeClr val="tx1"/>
                </a:solidFill>
                <a:effectLst/>
                <a:latin typeface="+mn-lt"/>
              </a:rPr>
              <a:t>Code.org (</a:t>
            </a:r>
            <a:r>
              <a:rPr lang="en-US" sz="1200" b="1" kern="1200" dirty="0">
                <a:solidFill>
                  <a:schemeClr val="tx1"/>
                </a:solidFill>
                <a:effectLst/>
                <a:latin typeface="+mn-lt"/>
                <a:ea typeface="+mn-ea"/>
                <a:cs typeface="+mn-cs"/>
                <a:hlinkClick r:id="rId4"/>
              </a:rPr>
              <a:t>https://code.org/educate</a:t>
            </a:r>
            <a:r>
              <a:rPr lang="ro-RO" sz="1200" b="1" kern="1200" dirty="0">
                <a:solidFill>
                  <a:schemeClr val="tx1"/>
                </a:solidFill>
                <a:effectLst/>
                <a:latin typeface="+mn-lt"/>
              </a:rPr>
              <a:t>)</a:t>
            </a:r>
            <a:r>
              <a:rPr lang="ro-RO" sz="1200" kern="1200" dirty="0">
                <a:solidFill>
                  <a:schemeClr val="tx1"/>
                </a:solidFill>
                <a:effectLst/>
                <a:latin typeface="+mn-lt"/>
              </a:rPr>
              <a:t> Treceți la nivelul următor evenimentului Hour of Code™ cu instrumentele Code.org pentru cadre didactice. Nu aveți nevoie de experiență pentru a începe să predați informatica în clasă. Code.org oferă programă, planuri de lecție, programe profesionale de învățare de înaltă calitate și foarte multe instrumente excelente pentru toate nivelurile: tot ce aveți nevoie, fără niciun fel de costuri. Accesați adresa </a:t>
            </a:r>
            <a:r>
              <a:rPr lang="en-US" sz="1200" kern="1200" dirty="0">
                <a:solidFill>
                  <a:schemeClr val="tx1"/>
                </a:solidFill>
                <a:effectLst/>
                <a:latin typeface="+mn-lt"/>
                <a:ea typeface="+mn-ea"/>
                <a:cs typeface="+mn-cs"/>
                <a:hlinkClick r:id="rId5"/>
              </a:rPr>
              <a:t>code.org/educate</a:t>
            </a:r>
            <a:r>
              <a:rPr lang="ro-RO" sz="1200" kern="1200" dirty="0">
                <a:solidFill>
                  <a:schemeClr val="tx1"/>
                </a:solidFill>
                <a:effectLst/>
                <a:latin typeface="+mn-lt"/>
              </a:rPr>
              <a:t> și alegeți nivelul la care doriți să începeți!</a:t>
            </a:r>
          </a:p>
          <a:p>
            <a:r>
              <a:rPr lang="ro-RO" sz="1200" kern="1200" dirty="0">
                <a:solidFill>
                  <a:schemeClr val="tx1"/>
                </a:solidFill>
                <a:effectLst/>
                <a:latin typeface="+mn-lt"/>
              </a:rPr>
              <a:t> </a:t>
            </a:r>
          </a:p>
          <a:p>
            <a:r>
              <a:rPr lang="ro-RO" sz="1200" b="1" kern="1200" dirty="0">
                <a:solidFill>
                  <a:schemeClr val="tx1"/>
                </a:solidFill>
                <a:effectLst/>
                <a:latin typeface="+mn-lt"/>
              </a:rPr>
              <a:t>Code Studio (</a:t>
            </a:r>
            <a:r>
              <a:rPr lang="en-US" sz="1200" b="1" kern="1200" dirty="0">
                <a:solidFill>
                  <a:schemeClr val="tx1"/>
                </a:solidFill>
                <a:effectLst/>
                <a:latin typeface="+mn-lt"/>
                <a:ea typeface="+mn-ea"/>
                <a:cs typeface="+mn-cs"/>
                <a:hlinkClick r:id="rId6"/>
              </a:rPr>
              <a:t>https://studio.code.org</a:t>
            </a:r>
            <a:r>
              <a:rPr lang="ro-RO" sz="1200" b="1" kern="1200" dirty="0">
                <a:solidFill>
                  <a:schemeClr val="tx1"/>
                </a:solidFill>
                <a:effectLst/>
                <a:latin typeface="+mn-lt"/>
              </a:rPr>
              <a:t>) </a:t>
            </a:r>
            <a:r>
              <a:rPr lang="ro-RO" sz="1200" kern="1200" dirty="0">
                <a:solidFill>
                  <a:schemeClr val="tx1"/>
                </a:solidFill>
                <a:effectLst/>
                <a:latin typeface="+mn-lt"/>
              </a:rPr>
              <a:t>V-ați distrat în timpul evenimentului Hour of Code™? Universul informaticii are mult mai multe de explorat! Code Studio oferă puzzle-uri, jocuri și cursuri pentru toate vârstele. Învățați cum să vă faceți propriile jocuri și aplicații și apoi partajați-le cu prietenii. Accesați adresa studio.code.org și începeți de astăzi!</a:t>
            </a:r>
          </a:p>
          <a:p>
            <a:endParaRPr lang="ro-RO" b="1" dirty="0"/>
          </a:p>
          <a:p>
            <a:endParaRPr lang="ro-RO"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24</a:t>
            </a:fld>
            <a:endParaRPr lang="ro-RO"/>
          </a:p>
        </p:txBody>
      </p:sp>
    </p:spTree>
    <p:extLst>
      <p:ext uri="{BB962C8B-B14F-4D97-AF65-F5344CB8AC3E}">
        <p14:creationId xmlns:p14="http://schemas.microsoft.com/office/powerpoint/2010/main" val="1791753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1" u="sng" dirty="0"/>
              <a:t>MOSTRĂ DE SCENARIU: </a:t>
            </a:r>
          </a:p>
          <a:p>
            <a:endParaRPr lang="ro-RO" b="1" u="sng" dirty="0"/>
          </a:p>
          <a:p>
            <a:endParaRPr lang="ro-RO" b="1" u="sng" dirty="0"/>
          </a:p>
          <a:p>
            <a:r>
              <a:rPr lang="ro-RO" b="1" u="sng" dirty="0"/>
              <a:t>OBIECTIV DIAPOZITIVE:</a:t>
            </a:r>
            <a:r>
              <a:rPr lang="ro-RO"/>
              <a:t> </a:t>
            </a:r>
          </a:p>
          <a:p>
            <a:endParaRPr lang="ro-RO" b="0" u="none" baseline="0" dirty="0"/>
          </a:p>
          <a:p>
            <a:r>
              <a:rPr lang="ro-RO" b="0" u="none" baseline="0" dirty="0"/>
              <a:t>Să încheie evenimentul</a:t>
            </a:r>
          </a:p>
          <a:p>
            <a:endParaRPr lang="ro-RO" b="1" dirty="0"/>
          </a:p>
          <a:p>
            <a:r>
              <a:rPr lang="ro-RO" b="1" u="sng" dirty="0"/>
              <a:t>INSTRUCȚIUNI DE IMAGINE PENTRU ACEST DIAPOZITIV:</a:t>
            </a:r>
            <a:endParaRPr lang="ro-RO" sz="1200" u="sng" kern="1200" dirty="0">
              <a:solidFill>
                <a:schemeClr val="tx1"/>
              </a:solidFill>
              <a:effectLst/>
              <a:latin typeface="+mn-lt"/>
              <a:ea typeface="+mn-ea"/>
              <a:cs typeface="+mn-cs"/>
            </a:endParaRPr>
          </a:p>
          <a:p>
            <a:endParaRPr lang="ro-RO" sz="1200" kern="1200" dirty="0">
              <a:solidFill>
                <a:schemeClr val="tx1"/>
              </a:solidFill>
              <a:effectLst/>
              <a:latin typeface="+mn-lt"/>
              <a:ea typeface="+mn-ea"/>
              <a:cs typeface="+mn-cs"/>
            </a:endParaRPr>
          </a:p>
          <a:p>
            <a:r>
              <a:rPr lang="ro-RO" sz="1200" kern="1200" dirty="0">
                <a:solidFill>
                  <a:schemeClr val="tx1"/>
                </a:solidFill>
                <a:effectLst/>
                <a:latin typeface="+mn-lt"/>
              </a:rPr>
              <a:t>Dacă imaginea aceasta urmează să fie schimbată, asigurați-vă că imaginea înlocuitoare respectă următoarele criterii: </a:t>
            </a:r>
            <a:endParaRPr lang="ro-RO" dirty="0"/>
          </a:p>
          <a:p>
            <a:pPr marL="628650" lvl="1" indent="-171450">
              <a:buFont typeface="Arial"/>
              <a:buChar char="•"/>
            </a:pPr>
            <a:r>
              <a:rPr lang="ro-RO" sz="1200" kern="1200" dirty="0">
                <a:solidFill>
                  <a:schemeClr val="tx1"/>
                </a:solidFill>
                <a:effectLst/>
                <a:latin typeface="+mn-lt"/>
              </a:rPr>
              <a:t>Conține persoane de sex masculin și feminin </a:t>
            </a:r>
          </a:p>
          <a:p>
            <a:pPr marL="628650" lvl="1" indent="-171450">
              <a:buFont typeface="Arial"/>
              <a:buChar char="•"/>
            </a:pPr>
            <a:r>
              <a:rPr lang="ro-RO" sz="1200" kern="1200" dirty="0">
                <a:solidFill>
                  <a:schemeClr val="tx1"/>
                </a:solidFill>
                <a:effectLst/>
                <a:latin typeface="+mn-lt"/>
              </a:rPr>
              <a:t>Îi arată pe participanți cum petrec timp în mod plăcut </a:t>
            </a:r>
            <a:endParaRPr lang="ro-RO" dirty="0">
              <a:effectLst/>
            </a:endParaRPr>
          </a:p>
          <a:p>
            <a:pPr marL="628650" lvl="1" indent="-171450">
              <a:buFont typeface="Arial"/>
              <a:buChar char="•"/>
            </a:pPr>
            <a:r>
              <a:rPr lang="ro-RO" sz="1200" kern="1200" dirty="0">
                <a:solidFill>
                  <a:schemeClr val="tx1"/>
                </a:solidFill>
                <a:effectLst/>
                <a:latin typeface="+mn-lt"/>
              </a:rPr>
              <a:t>Conține un grup de persoane, nu doar indivizi </a:t>
            </a:r>
            <a:endParaRPr lang="ro-RO"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25</a:t>
            </a:fld>
            <a:endParaRPr lang="ro-RO"/>
          </a:p>
        </p:txBody>
      </p:sp>
    </p:spTree>
    <p:extLst>
      <p:ext uri="{BB962C8B-B14F-4D97-AF65-F5344CB8AC3E}">
        <p14:creationId xmlns:p14="http://schemas.microsoft.com/office/powerpoint/2010/main" val="337137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1" u="sng" dirty="0"/>
              <a:t>Drepturi de autor 2017: </a:t>
            </a:r>
          </a:p>
          <a:p>
            <a:r>
              <a:rPr lang="ro-RO" sz="1200" kern="1200" dirty="0">
                <a:solidFill>
                  <a:schemeClr val="tx1"/>
                </a:solidFill>
                <a:effectLst/>
                <a:latin typeface="+mn-lt"/>
              </a:rPr>
              <a:t>Această prezentare este oferită sub licență, nu este vândută. Nu aveți dreptul să copiați, să adaptați, să modificați, să realizați lucrări derivate, să distribuiți, să afișați public, să vindeți sau să utilizați acest conținut în scop comercial fără consimțământul prealabil explicit și exprimat în scris al Microsoft Corporation. </a:t>
            </a:r>
          </a:p>
          <a:p>
            <a:r>
              <a:rPr lang="ro-RO" sz="1200" kern="1200" dirty="0">
                <a:solidFill>
                  <a:schemeClr val="tx1"/>
                </a:solidFill>
                <a:effectLst/>
                <a:latin typeface="+mn-lt"/>
              </a:rPr>
              <a:t> </a:t>
            </a:r>
          </a:p>
          <a:p>
            <a:r>
              <a:rPr lang="ro-RO" sz="1200" kern="1200" dirty="0">
                <a:solidFill>
                  <a:schemeClr val="tx1"/>
                </a:solidFill>
                <a:effectLst/>
                <a:latin typeface="+mn-lt"/>
              </a:rPr>
              <a:t>Această prezentare vă este oferită „ca atare”. Microsoft nu oferă niciun fel de garanții, fie explicite, fie implicite. Informațiile și punctele de vedere exprimate în această prezentare, inclusiv adresele URL și alte referințe la site-uri web, pot fi modificate fără notificare prealabilă. </a:t>
            </a:r>
          </a:p>
          <a:p>
            <a:r>
              <a:rPr lang="ro-RO" sz="1200" kern="1200" dirty="0">
                <a:solidFill>
                  <a:schemeClr val="tx1"/>
                </a:solidFill>
                <a:effectLst/>
                <a:latin typeface="+mn-lt"/>
              </a:rPr>
              <a:t> </a:t>
            </a:r>
          </a:p>
          <a:p>
            <a:r>
              <a:rPr lang="ro-RO" sz="1200" kern="1200" dirty="0">
                <a:solidFill>
                  <a:schemeClr val="tx1"/>
                </a:solidFill>
                <a:effectLst/>
                <a:latin typeface="+mn-lt"/>
              </a:rPr>
              <a:t>Unele exemple prezentate în acest document sunt oferite doar în scop ilustrativ și sunt fictive. Nu trebuie deduse sau prezumate niciun fel de asocieri ori de legături cu realitatea. </a:t>
            </a:r>
          </a:p>
          <a:p>
            <a:r>
              <a:rPr lang="ro-RO" sz="1200" kern="1200" dirty="0">
                <a:solidFill>
                  <a:schemeClr val="tx1"/>
                </a:solidFill>
                <a:effectLst/>
                <a:latin typeface="+mn-lt"/>
              </a:rPr>
              <a:t> </a:t>
            </a:r>
          </a:p>
          <a:p>
            <a:r>
              <a:rPr lang="ro-RO" sz="1200" kern="1200" dirty="0">
                <a:solidFill>
                  <a:schemeClr val="tx1"/>
                </a:solidFill>
                <a:effectLst/>
                <a:latin typeface="+mn-lt"/>
              </a:rPr>
              <a:t>Aveți dreptul să folosiți această prezentare în scop personal și împreună cu clasa și cu elevii ca parte a evenimentelor code.org și a altor evenimente de scriere de cod. Această prezentare nu vă oferă niciun drept legal cu privire la proprietatea intelectuală aferentă produselor Microsoft. </a:t>
            </a:r>
          </a:p>
          <a:p>
            <a:r>
              <a:rPr lang="ro-RO" sz="1200" kern="1200" dirty="0">
                <a:solidFill>
                  <a:schemeClr val="tx1"/>
                </a:solidFill>
                <a:effectLst/>
                <a:latin typeface="+mn-lt"/>
              </a:rPr>
              <a:t> </a:t>
            </a:r>
          </a:p>
          <a:p>
            <a:r>
              <a:rPr lang="ro-RO" sz="1200" kern="1200" dirty="0">
                <a:solidFill>
                  <a:schemeClr val="tx1"/>
                </a:solidFill>
                <a:effectLst/>
                <a:latin typeface="+mn-lt"/>
              </a:rPr>
              <a:t>Microsoft și mărcile comerciale prezentate la adresa </a:t>
            </a:r>
            <a:r>
              <a:rPr lang="en-US" sz="1200" kern="1200" dirty="0">
                <a:solidFill>
                  <a:schemeClr val="tx1"/>
                </a:solidFill>
                <a:effectLst/>
                <a:latin typeface="+mn-lt"/>
                <a:ea typeface="+mn-ea"/>
                <a:cs typeface="+mn-cs"/>
                <a:hlinkClick r:id="rId3"/>
              </a:rPr>
              <a:t>http://www.microsoft.com/en-us/legal/intellectualproperty/trademarks/en-us.aspx</a:t>
            </a:r>
            <a:r>
              <a:rPr lang="ro-RO" sz="1200" kern="1200" dirty="0">
                <a:solidFill>
                  <a:schemeClr val="tx1"/>
                </a:solidFill>
                <a:effectLst/>
                <a:latin typeface="+mn-lt"/>
              </a:rPr>
              <a:t> sunt mărci comerciale ale grupului de companii Microsoft. Toate celelalte mărci sunt proprietatea deţinătorilor lor.</a:t>
            </a:r>
          </a:p>
          <a:p>
            <a:endParaRPr lang="ro-RO"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ro-RO" sz="1200" b="0" i="0" u="none" strike="noStrike" kern="1200" cap="none" spc="0" normalizeH="0" baseline="0" noProof="0" dirty="0">
                <a:ln>
                  <a:noFill/>
                </a:ln>
                <a:solidFill>
                  <a:prstClr val="black"/>
                </a:solidFill>
                <a:effectLst/>
                <a:uLnTx/>
                <a:uFillTx/>
                <a:latin typeface="+mn-lt"/>
              </a:rPr>
              <a:t>© Code.org, 2017. Code.org®, sigla CODE și Hour of Code® sunt mărci comerciale ale Code.org</a:t>
            </a:r>
            <a:endParaRPr kumimoji="0" lang="ro-RO"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ro-RO"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ro-RO" sz="1200" b="0" i="0" u="none" strike="noStrike" kern="1200" cap="none" spc="0" normalizeH="0" baseline="0" noProof="0" dirty="0">
                <a:ln>
                  <a:noFill/>
                </a:ln>
                <a:solidFill>
                  <a:prstClr val="black"/>
                </a:solidFill>
                <a:effectLst/>
                <a:uLnTx/>
                <a:uFillTx/>
                <a:latin typeface="+mn-lt"/>
              </a:rPr>
              <a:t>Mojang © 2017. „Minecraft” este o marcă comercială a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ro-RO"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ro-RO" sz="1200" b="0" i="0" u="none" strike="noStrike" kern="1200" cap="none" spc="0" normalizeH="0" baseline="0" noProof="0" dirty="0">
                <a:ln>
                  <a:noFill/>
                </a:ln>
                <a:solidFill>
                  <a:prstClr val="black"/>
                </a:solidFill>
                <a:effectLst/>
                <a:uLnTx/>
                <a:uFillTx/>
                <a:latin typeface="+mn-lt"/>
              </a:rPr>
              <a:t>© 2017 Microsoft Corporation. Toate drepturile rezervate.</a:t>
            </a:r>
          </a:p>
          <a:p>
            <a:endParaRPr lang="ro-RO"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ro-RO"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6475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1" u="sng" dirty="0"/>
              <a:t>MOSTRĂ DE SCENARIU:</a:t>
            </a:r>
          </a:p>
          <a:p>
            <a:endParaRPr lang="ro-RO" b="1" u="sng" dirty="0"/>
          </a:p>
          <a:p>
            <a:r>
              <a:rPr lang="ro-RO" b="0" u="none" dirty="0"/>
              <a:t>„La ce vă gândiți când auziți termenul „scriere de cod”? Gândiți-vă timp de câteva minute la „scrierea de cod” și la ceea ce înseamnă aceasta pentru voi.”</a:t>
            </a:r>
          </a:p>
          <a:p>
            <a:endParaRPr lang="ro-RO" b="0" u="none" baseline="0" dirty="0"/>
          </a:p>
          <a:p>
            <a:r>
              <a:rPr lang="ro-RO" b="0" u="none" baseline="0" dirty="0"/>
              <a:t>[solicitare pentru discuție]</a:t>
            </a:r>
          </a:p>
          <a:p>
            <a:endParaRPr lang="ro-RO"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ro-RO" b="0" u="none" dirty="0"/>
              <a:t>„Să urmărim acum un scurt videoclip care vă arată cât de populară a devenit scrierea de cod și câți tineri, exact ca voi, au încercat-o!”</a:t>
            </a:r>
          </a:p>
          <a:p>
            <a:endParaRPr lang="ro-RO"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ro-R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ro-RO" b="1" u="sng" dirty="0"/>
              <a:t>OBIECTIV DIAPOZITIVE:</a:t>
            </a:r>
            <a:r>
              <a:rPr lang="ro-RO"/>
              <a:t> </a:t>
            </a:r>
          </a:p>
          <a:p>
            <a:pPr marL="0" marR="0" indent="0" algn="l" defTabSz="914400" rtl="0" eaLnBrk="1" fontAlgn="auto" latinLnBrk="0" hangingPunct="1">
              <a:lnSpc>
                <a:spcPct val="100000"/>
              </a:lnSpc>
              <a:spcBef>
                <a:spcPts val="0"/>
              </a:spcBef>
              <a:spcAft>
                <a:spcPts val="0"/>
              </a:spcAft>
              <a:buClrTx/>
              <a:buSzTx/>
              <a:buFontTx/>
              <a:buNone/>
              <a:tabLst/>
              <a:defRPr/>
            </a:pPr>
            <a:endParaRPr lang="ro-RO" b="0" u="none" baseline="0" dirty="0"/>
          </a:p>
          <a:p>
            <a:pPr>
              <a:defRPr/>
            </a:pPr>
            <a:r>
              <a:rPr lang="ro-RO"/>
              <a:t>Obiectiv: declanșarea unei discuții și corectarea noțiunilor preconcepute pe care le pot avea tinerii cu privire la scrierea de cod.</a:t>
            </a:r>
            <a:r>
              <a:rPr lang="ro-RO" b="0" u="none" baseline="0" dirty="0"/>
              <a:t> Știm că există anumite concepții greșite despre scrierea de cod și despre informatică: că sunt doar pentru cei buni la matematică, „tocilarii” sau în general doar pentru băieți.</a:t>
            </a:r>
            <a:r>
              <a:rPr lang="ro-RO"/>
              <a:t> </a:t>
            </a:r>
            <a:r>
              <a:rPr lang="ro-RO" kern="1200">
                <a:effectLst/>
                <a:latin typeface="+mn-lt"/>
              </a:rPr>
              <a:t>În următoarele diapozitive, vom corecta aceste concepții greșite despre scrierea de cod pentru a schimba părerea participanților înainte de a trece la tutorial.</a:t>
            </a:r>
            <a:r>
              <a:rPr lang="ro-RO"/>
              <a:t> </a:t>
            </a:r>
            <a:endParaRPr lang="ro-RO" b="1" u="sng"/>
          </a:p>
          <a:p>
            <a:endParaRPr lang="ro-RO" b="1" dirty="0"/>
          </a:p>
          <a:p>
            <a:r>
              <a:rPr lang="ro-RO" b="1" u="sng" dirty="0"/>
              <a:t>NOTE FACILITATOR:</a:t>
            </a:r>
          </a:p>
          <a:p>
            <a:r>
              <a:rPr lang="ro-RO" b="0" u="none" dirty="0"/>
              <a:t>Fiți atent să nu întăriți miturile aducându-le în discuție. Cereți grupului să își spună părerea! S-ar putea să fiți surprins!</a:t>
            </a:r>
          </a:p>
          <a:p>
            <a:endParaRPr lang="ro-RO"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ro-RO" b="0" u="none" dirty="0"/>
              <a:t>„Mai întâi vom urmări un scurt videoclip care vă arată cât de populară a devenit scrierea de cod în ultimii ani și câți tineri, exact ca voi, au încercat-o!”</a:t>
            </a:r>
          </a:p>
          <a:p>
            <a:endParaRPr lang="ro-RO" b="0" u="none" dirty="0"/>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ro-RO"/>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1" u="sng" dirty="0"/>
              <a:t>OBIECTIV DIAPOZITIVE:</a:t>
            </a:r>
          </a:p>
          <a:p>
            <a:endParaRPr lang="ro-RO" b="1" u="sng" baseline="0" dirty="0"/>
          </a:p>
          <a:p>
            <a:r>
              <a:rPr lang="ro-RO" b="0" u="none" baseline="0" dirty="0"/>
              <a:t>Să suscite interesul tinerilor cu privire la tutorialul Hour of Code™.</a:t>
            </a:r>
            <a:endParaRPr lang="ro-RO" b="1" u="sng" dirty="0"/>
          </a:p>
          <a:p>
            <a:endParaRPr lang="ro-RO" b="1" u="sng" dirty="0"/>
          </a:p>
          <a:p>
            <a:r>
              <a:rPr lang="ro-RO" b="1" u="sng" dirty="0"/>
              <a:t>INSTRUCȚIUNI DE IMAGINE PENTRU ACEST DIAPOZITIV:</a:t>
            </a:r>
            <a:endParaRPr lang="ro-RO" sz="1200" u="sng" kern="1200" dirty="0">
              <a:solidFill>
                <a:schemeClr val="tx1"/>
              </a:solidFill>
              <a:effectLst/>
              <a:latin typeface="+mn-lt"/>
              <a:ea typeface="+mn-ea"/>
              <a:cs typeface="+mn-cs"/>
            </a:endParaRPr>
          </a:p>
          <a:p>
            <a:endParaRPr lang="ro-RO" sz="1200" kern="1200" dirty="0">
              <a:solidFill>
                <a:schemeClr val="tx1"/>
              </a:solidFill>
              <a:effectLst/>
              <a:latin typeface="+mn-lt"/>
              <a:ea typeface="+mn-ea"/>
              <a:cs typeface="+mn-cs"/>
            </a:endParaRPr>
          </a:p>
          <a:p>
            <a:r>
              <a:rPr lang="ro-RO" dirty="0"/>
              <a:t>Videoclipul ar trebui să se redea automat. </a:t>
            </a:r>
          </a:p>
          <a:p>
            <a:endParaRPr lang="ro-RO" dirty="0"/>
          </a:p>
          <a:p>
            <a:pPr marL="0" marR="0" indent="0" algn="l" defTabSz="914400" rtl="0" eaLnBrk="1" fontAlgn="auto" latinLnBrk="0" hangingPunct="1">
              <a:lnSpc>
                <a:spcPct val="100000"/>
              </a:lnSpc>
              <a:spcBef>
                <a:spcPts val="0"/>
              </a:spcBef>
              <a:spcAft>
                <a:spcPts val="0"/>
              </a:spcAft>
              <a:buClrTx/>
              <a:buSzTx/>
              <a:buFontTx/>
              <a:buNone/>
              <a:tabLst/>
              <a:defRPr/>
            </a:pPr>
            <a:r>
              <a:rPr lang="ro-RO" sz="1200" kern="1200" dirty="0">
                <a:solidFill>
                  <a:schemeClr val="tx1"/>
                </a:solidFill>
                <a:effectLst/>
                <a:latin typeface="+mn-lt"/>
              </a:rPr>
              <a:t>Dacă doriți să schimbați limba sau subtitrarea, puteți face acest lucru în linkul de mai jos, făcând clic pe roata dințată „Setări” din colțul din dreapta jos al videoclipului. Este posibil să fie necesar să reîncorporați linkul în acest caz: https://www.youtube.com/watch?t=1&amp;v=2DxWIxec6yo</a:t>
            </a:r>
            <a:endParaRPr lang="ro-RO" dirty="0"/>
          </a:p>
          <a:p>
            <a:endParaRPr lang="ro-RO" dirty="0"/>
          </a:p>
          <a:p>
            <a:pPr marL="0" marR="0" lvl="0" indent="0" algn="l" defTabSz="914400" rtl="0" eaLnBrk="1" fontAlgn="auto" latinLnBrk="0" hangingPunct="1">
              <a:lnSpc>
                <a:spcPct val="100000"/>
              </a:lnSpc>
              <a:spcBef>
                <a:spcPts val="0"/>
              </a:spcBef>
              <a:spcAft>
                <a:spcPts val="0"/>
              </a:spcAft>
              <a:buClrTx/>
              <a:buSzTx/>
              <a:buFontTx/>
              <a:buNone/>
              <a:tabLst/>
              <a:defRPr/>
            </a:pPr>
            <a:r>
              <a:rPr lang="ro-RO" sz="1200" kern="1200" dirty="0">
                <a:solidFill>
                  <a:schemeClr val="tx1"/>
                </a:solidFill>
                <a:effectLst/>
                <a:latin typeface="+mn-lt"/>
              </a:rPr>
              <a:t>Videoclipuri suplimentare se găsesc la adresa code.org și pot fi înlocuite în cazul în care căutați un alt mesaj pentru publicul dvs.</a:t>
            </a:r>
          </a:p>
          <a:p>
            <a:endParaRPr lang="ro-RO"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ro-RO"/>
          </a:p>
        </p:txBody>
      </p:sp>
    </p:spTree>
    <p:extLst>
      <p:ext uri="{BB962C8B-B14F-4D97-AF65-F5344CB8AC3E}">
        <p14:creationId xmlns:p14="http://schemas.microsoft.com/office/powerpoint/2010/main" val="260687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b="1" u="sng" dirty="0"/>
              <a:t>MOSTRĂ DE SCENARIU:</a:t>
            </a:r>
          </a:p>
          <a:p>
            <a:pPr marL="0" marR="0" indent="0" algn="l" defTabSz="914400" rtl="0" eaLnBrk="1" fontAlgn="auto" latinLnBrk="0" hangingPunct="1">
              <a:lnSpc>
                <a:spcPct val="100000"/>
              </a:lnSpc>
              <a:spcBef>
                <a:spcPts val="0"/>
              </a:spcBef>
              <a:spcAft>
                <a:spcPts val="0"/>
              </a:spcAft>
              <a:buClrTx/>
              <a:buSzTx/>
              <a:buFontTx/>
              <a:buNone/>
              <a:tabLst/>
              <a:defRPr/>
            </a:pPr>
            <a:endParaRPr lang="ro-R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ro-RO" b="0" u="none" dirty="0"/>
              <a:t>„Haideți să vorbim despre ce </a:t>
            </a:r>
            <a:r>
              <a:rPr lang="ro-RO" b="0" i="1" u="none" dirty="0"/>
              <a:t>nu este</a:t>
            </a:r>
            <a:r>
              <a:rPr lang="ro-RO" b="0" u="none" dirty="0"/>
              <a:t> scrierea de cod. Scrierea de cod nu este ceva ce trebuie să faceți pe cont propriu și nu este chiar atât de dificilă pe cât ați crede!”</a:t>
            </a:r>
            <a:endParaRPr lang="ro-RO" b="1" u="sng" dirty="0"/>
          </a:p>
          <a:p>
            <a:endParaRPr lang="ro-RO" b="1" u="sng" dirty="0"/>
          </a:p>
          <a:p>
            <a:r>
              <a:rPr lang="ro-RO" b="1" u="sng" dirty="0"/>
              <a:t>OBIECTIV DIAPOZITIVE: </a:t>
            </a:r>
          </a:p>
          <a:p>
            <a:endParaRPr lang="ro-RO" sz="1200" kern="1200" dirty="0">
              <a:solidFill>
                <a:schemeClr val="tx1"/>
              </a:solidFill>
              <a:effectLst/>
              <a:latin typeface="+mn-lt"/>
              <a:ea typeface="+mn-ea"/>
              <a:cs typeface="+mn-cs"/>
            </a:endParaRPr>
          </a:p>
          <a:p>
            <a:r>
              <a:rPr lang="ro-RO" sz="1200" kern="1200" dirty="0">
                <a:solidFill>
                  <a:schemeClr val="tx1"/>
                </a:solidFill>
                <a:effectLst/>
                <a:latin typeface="+mn-lt"/>
              </a:rPr>
              <a:t>Diapozitivele 5-8 au rolul de a analiza noțiunile preconcepute pe care le au tinerii cu vârsta de 11-14 ani despre cum arată programatorii și despre ce este cu adevărat scrierea de cod. Dorim cu adevărat să îi ajutăm pe acești tineri să spargă tiparul acestor stereotipuri informându-i ce nu este scrierea de cod: </a:t>
            </a:r>
            <a:endParaRPr lang="ro-RO" dirty="0"/>
          </a:p>
          <a:p>
            <a:pPr marL="628650" lvl="1" indent="-171450">
              <a:buFont typeface="Arial"/>
              <a:buChar char="•"/>
            </a:pPr>
            <a:r>
              <a:rPr lang="ro-RO" sz="1200" kern="1200" dirty="0">
                <a:solidFill>
                  <a:schemeClr val="tx1"/>
                </a:solidFill>
                <a:effectLst/>
                <a:latin typeface="+mn-lt"/>
              </a:rPr>
              <a:t>O activitate solitară </a:t>
            </a:r>
            <a:endParaRPr lang="ro-RO" dirty="0">
              <a:effectLst/>
            </a:endParaRPr>
          </a:p>
          <a:p>
            <a:pPr marL="628650" lvl="1" indent="-171450">
              <a:buFont typeface="Arial"/>
              <a:buChar char="•"/>
            </a:pPr>
            <a:r>
              <a:rPr lang="ro-RO" sz="1200" kern="1200" dirty="0">
                <a:solidFill>
                  <a:schemeClr val="tx1"/>
                </a:solidFill>
                <a:effectLst/>
                <a:latin typeface="+mn-lt"/>
              </a:rPr>
              <a:t>O activitate masculină </a:t>
            </a:r>
            <a:endParaRPr lang="ro-RO" dirty="0">
              <a:effectLst/>
            </a:endParaRPr>
          </a:p>
          <a:p>
            <a:pPr marL="628650" lvl="1" indent="-171450">
              <a:buFont typeface="Arial"/>
              <a:buChar char="•"/>
            </a:pPr>
            <a:r>
              <a:rPr lang="ro-RO" sz="1200" kern="1200" dirty="0">
                <a:solidFill>
                  <a:schemeClr val="tx1"/>
                </a:solidFill>
                <a:effectLst/>
                <a:latin typeface="+mn-lt"/>
              </a:rPr>
              <a:t>Doar pentru „tocilari”</a:t>
            </a:r>
            <a:endParaRPr lang="ro-RO" dirty="0">
              <a:effectLst/>
            </a:endParaRPr>
          </a:p>
          <a:p>
            <a:pPr marL="628650" lvl="1" indent="-171450">
              <a:buFont typeface="Arial"/>
              <a:buChar char="•"/>
            </a:pPr>
            <a:r>
              <a:rPr lang="ro-RO" sz="1200" kern="1200" dirty="0">
                <a:solidFill>
                  <a:schemeClr val="tx1"/>
                </a:solidFill>
                <a:effectLst/>
                <a:latin typeface="+mn-lt"/>
              </a:rPr>
              <a:t>Doar pentru cei buni la matematică </a:t>
            </a:r>
            <a:endParaRPr lang="ro-RO" dirty="0">
              <a:effectLst/>
            </a:endParaRPr>
          </a:p>
          <a:p>
            <a:pPr marL="628650" lvl="1" indent="-171450">
              <a:buFont typeface="Arial"/>
              <a:buChar char="•"/>
            </a:pPr>
            <a:r>
              <a:rPr lang="ro-RO" sz="1200" kern="1200" dirty="0">
                <a:solidFill>
                  <a:schemeClr val="tx1"/>
                </a:solidFill>
                <a:effectLst/>
                <a:latin typeface="+mn-lt"/>
              </a:rPr>
              <a:t>Doar pentru cei care doresc să dezvolte programe informatice </a:t>
            </a:r>
          </a:p>
          <a:p>
            <a:endParaRPr lang="ro-RO"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ro-RO"/>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b="1" u="sng" dirty="0"/>
              <a:t>MOSTRĂ DE SCENARIU:</a:t>
            </a:r>
          </a:p>
          <a:p>
            <a:pPr marL="0" marR="0" indent="0" algn="l" defTabSz="914400" rtl="0" eaLnBrk="1" fontAlgn="auto" latinLnBrk="0" hangingPunct="1">
              <a:lnSpc>
                <a:spcPct val="100000"/>
              </a:lnSpc>
              <a:spcBef>
                <a:spcPts val="0"/>
              </a:spcBef>
              <a:spcAft>
                <a:spcPts val="0"/>
              </a:spcAft>
              <a:buClrTx/>
              <a:buSzTx/>
              <a:buFontTx/>
              <a:buNone/>
              <a:tabLst/>
              <a:defRPr/>
            </a:pPr>
            <a:endParaRPr lang="ro-RO" b="1" u="sng" dirty="0"/>
          </a:p>
          <a:p>
            <a:pPr>
              <a:defRPr/>
            </a:pPr>
            <a:r>
              <a:rPr lang="ro-RO"/>
              <a:t>„Scrierea de cod nu înseamnă să stai la birou de unul singur și să lucrezi ore în șir!</a:t>
            </a:r>
            <a:r>
              <a:rPr lang="ro-RO" b="0" u="none" dirty="0"/>
              <a:t> Echipele diverse de programatori realizează soluții mai bune și produse software mai bune.</a:t>
            </a:r>
            <a:r>
              <a:rPr lang="ro-RO"/>
              <a:t> </a:t>
            </a:r>
            <a:endParaRPr lang="ro-RO" b="1" u="sng"/>
          </a:p>
          <a:p>
            <a:endParaRPr lang="ro-RO" b="1" u="sng" dirty="0"/>
          </a:p>
          <a:p>
            <a:r>
              <a:rPr lang="ro-RO" b="1" u="sng" dirty="0"/>
              <a:t>OBIECTIV DIAPOZITIVE: </a:t>
            </a:r>
          </a:p>
          <a:p>
            <a:endParaRPr lang="ro-RO" b="1" u="sng" dirty="0"/>
          </a:p>
          <a:p>
            <a:r>
              <a:rPr lang="ro-RO"/>
              <a:t>Scrierea de cod se adresează tuturor. Echipele diverse de programatori realizează produse software mai bune.</a:t>
            </a: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ro-RO"/>
          </a:p>
        </p:txBody>
      </p:sp>
    </p:spTree>
    <p:extLst>
      <p:ext uri="{BB962C8B-B14F-4D97-AF65-F5344CB8AC3E}">
        <p14:creationId xmlns:p14="http://schemas.microsoft.com/office/powerpoint/2010/main" val="1401944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1" u="sng"/>
              <a:t>MOSTRĂ DE SCENARIU:</a:t>
            </a:r>
          </a:p>
          <a:p>
            <a:endParaRPr lang="ro-RO" b="1" u="sng"/>
          </a:p>
          <a:p>
            <a:r>
              <a:rPr lang="ro-RO" b="0" u="none"/>
              <a:t>„Ceea ce s-ar putea să nu știți este că scrierea de cod este </a:t>
            </a:r>
            <a:r>
              <a:rPr lang="ro-RO" b="0" i="1" u="none"/>
              <a:t>de fapt</a:t>
            </a:r>
            <a:r>
              <a:rPr lang="ro-RO" b="0" u="none"/>
              <a:t> utilă cu adevărat la locul de muncă...”</a:t>
            </a:r>
            <a:endParaRPr lang="ro-RO" b="1" u="sng"/>
          </a:p>
          <a:p>
            <a:endParaRPr lang="ro-RO" b="1" u="sng"/>
          </a:p>
          <a:p>
            <a:r>
              <a:rPr lang="ro-RO" b="1" u="sng"/>
              <a:t>OBIECTIV DIAPOZITIVE:</a:t>
            </a:r>
            <a:endParaRPr lang="ro-RO" b="0" u="none"/>
          </a:p>
          <a:p>
            <a:endParaRPr lang="ro-RO" b="0" u="none"/>
          </a:p>
          <a:p>
            <a:pPr marL="0" marR="0" indent="0" algn="l" defTabSz="914400" rtl="0" eaLnBrk="1" fontAlgn="auto" latinLnBrk="0" hangingPunct="1">
              <a:lnSpc>
                <a:spcPct val="100000"/>
              </a:lnSpc>
              <a:spcBef>
                <a:spcPts val="0"/>
              </a:spcBef>
              <a:spcAft>
                <a:spcPts val="0"/>
              </a:spcAft>
              <a:buClrTx/>
              <a:buSzTx/>
              <a:buFontTx/>
              <a:buNone/>
              <a:tabLst/>
              <a:defRPr/>
            </a:pPr>
            <a:r>
              <a:rPr lang="ro-RO" b="0" u="none"/>
              <a:t>Să facă publicul să râdă, acest diapozitiv este o glumă și a fost realizat doar spre amuzament!</a:t>
            </a:r>
            <a:r>
              <a:rPr lang="ro-RO"/>
              <a:t> </a:t>
            </a:r>
            <a:endParaRPr lang="ro-RO" b="1" u="sng"/>
          </a:p>
          <a:p>
            <a:endParaRPr lang="ro-RO" b="1"/>
          </a:p>
          <a:p>
            <a:r>
              <a:rPr lang="ro-RO" b="1" u="sng"/>
              <a:t>INSTRUCȚIUNI DE IMAGINE PENTRU ACEST DIAPOZITIV:</a:t>
            </a:r>
          </a:p>
          <a:p>
            <a:endParaRPr lang="ro-RO" sz="1200" b="1" u="sng" kern="1200" baseline="0">
              <a:solidFill>
                <a:schemeClr val="tx1"/>
              </a:solidFill>
              <a:effectLst/>
              <a:latin typeface="+mn-lt"/>
              <a:ea typeface="+mn-ea"/>
              <a:cs typeface="+mn-cs"/>
            </a:endParaRPr>
          </a:p>
          <a:p>
            <a:r>
              <a:rPr lang="ro-RO" sz="1200" b="0" u="none" kern="1200" baseline="0">
                <a:solidFill>
                  <a:schemeClr val="tx1"/>
                </a:solidFill>
                <a:effectLst/>
                <a:latin typeface="+mn-lt"/>
              </a:rPr>
              <a:t>Imaginea pentru acest diapozitiv trebuie să fie o imagine sau un fișier .gif amuzant pentru a menține interesul publicului. </a:t>
            </a:r>
            <a:endParaRPr lang="ro-RO" sz="1200" b="0" u="none" kern="1200">
              <a:solidFill>
                <a:schemeClr val="tx1"/>
              </a:solidFill>
              <a:effectLst/>
              <a:latin typeface="+mn-lt"/>
              <a:ea typeface="+mn-ea"/>
              <a:cs typeface="+mn-cs"/>
            </a:endParaRPr>
          </a:p>
          <a:p>
            <a:endParaRPr lang="ro-RO"/>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ro-RO"/>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1" u="sng" dirty="0"/>
              <a:t>MOSTRĂ DE SCENARIU:</a:t>
            </a:r>
          </a:p>
          <a:p>
            <a:endParaRPr lang="ro-RO" b="1" u="sng" dirty="0"/>
          </a:p>
          <a:p>
            <a:r>
              <a:rPr lang="ro-RO" b="0" u="none" dirty="0"/>
              <a:t>„Am glumit!”</a:t>
            </a:r>
          </a:p>
          <a:p>
            <a:endParaRPr lang="ro-RO" b="1" u="sng" dirty="0"/>
          </a:p>
          <a:p>
            <a:r>
              <a:rPr lang="ro-RO" b="1" u="sng" dirty="0"/>
              <a:t>OBIECTIV DIAPOZITIVE:</a:t>
            </a:r>
          </a:p>
          <a:p>
            <a:endParaRPr lang="ro-RO" b="1" u="sng" dirty="0"/>
          </a:p>
          <a:p>
            <a:r>
              <a:rPr lang="ro-RO" b="0" u="none" dirty="0"/>
              <a:t>Să arate faptul că diapozitivul anterior a fost o glumă.</a:t>
            </a:r>
          </a:p>
          <a:p>
            <a:endParaRPr lang="ro-RO" b="1"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ro-RO"/>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b="1" u="sng" dirty="0"/>
              <a:t>MOSTRĂ DE SCENARIU:</a:t>
            </a:r>
          </a:p>
          <a:p>
            <a:pPr marL="0" marR="0" indent="0" algn="l" defTabSz="914400" rtl="0" eaLnBrk="1" fontAlgn="auto" latinLnBrk="0" hangingPunct="1">
              <a:lnSpc>
                <a:spcPct val="100000"/>
              </a:lnSpc>
              <a:spcBef>
                <a:spcPts val="0"/>
              </a:spcBef>
              <a:spcAft>
                <a:spcPts val="0"/>
              </a:spcAft>
              <a:buClrTx/>
              <a:buSzTx/>
              <a:buFontTx/>
              <a:buNone/>
              <a:tabLst/>
              <a:defRPr/>
            </a:pPr>
            <a:endParaRPr lang="ro-R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ro-RO" b="0" u="none" dirty="0"/>
              <a:t>„Haideți să vorbim acum despre ce este </a:t>
            </a:r>
            <a:r>
              <a:rPr lang="ro-RO" b="0" i="1" u="none" dirty="0"/>
              <a:t>de fapt</a:t>
            </a:r>
            <a:r>
              <a:rPr lang="ro-RO" b="0" u="none" dirty="0"/>
              <a:t> scrierea de cod. S-ar putea să nu știți asta, dar este o activitate de colaborare și este atât pentru băieți, </a:t>
            </a:r>
            <a:r>
              <a:rPr lang="ro-RO" b="0" i="1" u="none" dirty="0"/>
              <a:t>cât și</a:t>
            </a:r>
            <a:r>
              <a:rPr lang="ro-RO" b="0" u="none" dirty="0"/>
              <a:t> pentru fete!”</a:t>
            </a:r>
          </a:p>
          <a:p>
            <a:endParaRPr lang="ro-RO" b="1" u="sng" dirty="0"/>
          </a:p>
          <a:p>
            <a:r>
              <a:rPr lang="ro-RO" b="1" u="sng" dirty="0"/>
              <a:t>OBIECTIV DIAPOZITIVE:</a:t>
            </a:r>
          </a:p>
          <a:p>
            <a:endParaRPr lang="ro-RO" b="1" u="sng" dirty="0"/>
          </a:p>
          <a:p>
            <a:r>
              <a:rPr lang="ro-RO" sz="1200" kern="1200" dirty="0">
                <a:solidFill>
                  <a:schemeClr val="tx1"/>
                </a:solidFill>
                <a:effectLst/>
                <a:latin typeface="+mn-lt"/>
              </a:rPr>
              <a:t>În diapozitivele 9-12 arătăm în mod vizual</a:t>
            </a:r>
            <a:r>
              <a:rPr lang="ro-RO"/>
              <a:t> </a:t>
            </a:r>
            <a:r>
              <a:rPr lang="ro-RO" sz="1200" kern="1200" dirty="0">
                <a:solidFill>
                  <a:schemeClr val="tx1"/>
                </a:solidFill>
                <a:effectLst/>
                <a:latin typeface="+mn-lt"/>
              </a:rPr>
              <a:t>tinerilor cât de distractivă poate fi scrierea de cod. Dorim cu adevărat să subliniem ceea ce </a:t>
            </a:r>
            <a:r>
              <a:rPr lang="ro-RO" sz="1200" b="1" kern="1200" dirty="0">
                <a:solidFill>
                  <a:schemeClr val="tx1"/>
                </a:solidFill>
                <a:effectLst/>
                <a:latin typeface="+mn-lt"/>
              </a:rPr>
              <a:t>este</a:t>
            </a:r>
            <a:r>
              <a:rPr lang="ro-RO" sz="1200" kern="1200" dirty="0">
                <a:solidFill>
                  <a:schemeClr val="tx1"/>
                </a:solidFill>
                <a:effectLst/>
                <a:latin typeface="+mn-lt"/>
              </a:rPr>
              <a:t> scrierea de cod: </a:t>
            </a:r>
            <a:endParaRPr lang="ro-RO" dirty="0">
              <a:effectLst/>
            </a:endParaRPr>
          </a:p>
          <a:p>
            <a:pPr marL="628650" lvl="1" indent="-171450">
              <a:buFont typeface="Arial"/>
              <a:buChar char="•"/>
            </a:pPr>
            <a:r>
              <a:rPr lang="ro-RO" sz="1200" kern="1200" dirty="0">
                <a:solidFill>
                  <a:schemeClr val="tx1"/>
                </a:solidFill>
                <a:effectLst/>
                <a:latin typeface="+mn-lt"/>
              </a:rPr>
              <a:t>Activitate de colaborare </a:t>
            </a:r>
            <a:endParaRPr lang="ro-RO" dirty="0">
              <a:effectLst/>
            </a:endParaRPr>
          </a:p>
          <a:p>
            <a:pPr marL="628650" lvl="1" indent="-171450">
              <a:buFont typeface="Arial"/>
              <a:buChar char="•"/>
            </a:pPr>
            <a:r>
              <a:rPr lang="ro-RO" sz="1200" kern="1200" dirty="0">
                <a:solidFill>
                  <a:schemeClr val="tx1"/>
                </a:solidFill>
                <a:effectLst/>
                <a:latin typeface="+mn-lt"/>
              </a:rPr>
              <a:t>Ambele sexe</a:t>
            </a:r>
            <a:endParaRPr lang="ro-RO" dirty="0">
              <a:effectLst/>
            </a:endParaRPr>
          </a:p>
          <a:p>
            <a:pPr marL="628650" lvl="1" indent="-171450">
              <a:buFont typeface="Arial"/>
              <a:buChar char="•"/>
            </a:pPr>
            <a:r>
              <a:rPr lang="ro-RO" sz="1200" kern="1200" dirty="0">
                <a:solidFill>
                  <a:schemeClr val="tx1"/>
                </a:solidFill>
                <a:effectLst/>
                <a:latin typeface="+mn-lt"/>
              </a:rPr>
              <a:t>Pentru introvertiți și extravertiți </a:t>
            </a:r>
            <a:endParaRPr lang="ro-RO" dirty="0">
              <a:effectLst/>
            </a:endParaRPr>
          </a:p>
          <a:p>
            <a:pPr marL="628650" lvl="1" indent="-171450">
              <a:buFont typeface="Arial"/>
              <a:buChar char="•"/>
            </a:pPr>
            <a:r>
              <a:rPr lang="ro-RO" sz="1200" kern="1200" dirty="0">
                <a:solidFill>
                  <a:schemeClr val="tx1"/>
                </a:solidFill>
                <a:effectLst/>
                <a:latin typeface="+mn-lt"/>
              </a:rPr>
              <a:t>Legată de rezolvarea problemelor. În realitate, scrierea de cod are de-a face foarte puțin cu matematica. </a:t>
            </a:r>
            <a:endParaRPr lang="ro-RO" dirty="0">
              <a:effectLst/>
            </a:endParaRPr>
          </a:p>
          <a:p>
            <a:pPr marL="628650" lvl="1" indent="-171450">
              <a:buFont typeface="Arial"/>
              <a:buChar char="•"/>
            </a:pPr>
            <a:r>
              <a:rPr lang="ro-RO" sz="1200" kern="1200" dirty="0">
                <a:solidFill>
                  <a:schemeClr val="tx1"/>
                </a:solidFill>
                <a:effectLst/>
                <a:latin typeface="+mn-lt"/>
              </a:rPr>
              <a:t>Pentru persoanele care doresc să utilizeze computerul pentru a-și amplifica pasiunile </a:t>
            </a:r>
            <a:endParaRPr lang="ro-RO" dirty="0">
              <a:effectLst/>
            </a:endParaRPr>
          </a:p>
          <a:p>
            <a:endParaRPr lang="ro-RO" b="1" dirty="0"/>
          </a:p>
          <a:p>
            <a:r>
              <a:rPr lang="ro-RO" b="1" u="sng" dirty="0"/>
              <a:t>INSTRUCȚIUNI DE IMAGINE PENTRU ACEST DIAPOZITIV:</a:t>
            </a:r>
            <a:endParaRPr lang="ro-RO" sz="1200" u="sng" kern="1200" dirty="0">
              <a:solidFill>
                <a:schemeClr val="tx1"/>
              </a:solidFill>
              <a:effectLst/>
              <a:latin typeface="+mn-lt"/>
              <a:ea typeface="+mn-ea"/>
              <a:cs typeface="+mn-cs"/>
            </a:endParaRPr>
          </a:p>
          <a:p>
            <a:endParaRPr lang="ro-RO" sz="1200" kern="1200" dirty="0">
              <a:solidFill>
                <a:schemeClr val="tx1"/>
              </a:solidFill>
              <a:effectLst/>
              <a:latin typeface="+mn-lt"/>
              <a:ea typeface="+mn-ea"/>
              <a:cs typeface="+mn-cs"/>
            </a:endParaRPr>
          </a:p>
          <a:p>
            <a:r>
              <a:rPr lang="ro-RO" sz="1200" kern="1200" dirty="0">
                <a:solidFill>
                  <a:schemeClr val="tx1"/>
                </a:solidFill>
                <a:effectLst/>
                <a:latin typeface="+mn-lt"/>
              </a:rPr>
              <a:t>Dacă imaginea aceasta urmează să fie schimbată, asigurați-vă că imaginea înlocuitoare respectă următoarele criterii: </a:t>
            </a:r>
            <a:endParaRPr lang="ro-RO" dirty="0"/>
          </a:p>
          <a:p>
            <a:pPr marL="628650" lvl="1" indent="-171450">
              <a:buFont typeface="Arial"/>
              <a:buChar char="•"/>
            </a:pPr>
            <a:r>
              <a:rPr lang="ro-RO" sz="1200" kern="1200" dirty="0">
                <a:solidFill>
                  <a:schemeClr val="tx1"/>
                </a:solidFill>
                <a:effectLst/>
                <a:latin typeface="+mn-lt"/>
              </a:rPr>
              <a:t>Conține tineri adolescenți/de gimnaziu </a:t>
            </a:r>
            <a:endParaRPr lang="ro-RO" dirty="0">
              <a:effectLst/>
            </a:endParaRPr>
          </a:p>
          <a:p>
            <a:pPr marL="628650" lvl="1" indent="-171450">
              <a:buFont typeface="Arial"/>
              <a:buChar char="•"/>
            </a:pPr>
            <a:r>
              <a:rPr lang="ro-RO" sz="1200" kern="1200" dirty="0">
                <a:solidFill>
                  <a:schemeClr val="tx1"/>
                </a:solidFill>
                <a:effectLst/>
                <a:latin typeface="+mn-lt"/>
              </a:rPr>
              <a:t>Îi arată pe participanți cum petrec timp în mod plăcut cu tehnologia</a:t>
            </a:r>
            <a:endParaRPr lang="ro-RO" dirty="0">
              <a:effectLst/>
            </a:endParaRPr>
          </a:p>
          <a:p>
            <a:pPr marL="628650" lvl="1" indent="-171450">
              <a:buFont typeface="Arial"/>
              <a:buChar char="•"/>
            </a:pPr>
            <a:r>
              <a:rPr lang="ro-RO" sz="1200" kern="1200" dirty="0">
                <a:solidFill>
                  <a:schemeClr val="tx1"/>
                </a:solidFill>
                <a:effectLst/>
                <a:latin typeface="+mn-lt"/>
              </a:rPr>
              <a:t>Conține un grup de persoane, nu doar indivizi </a:t>
            </a:r>
          </a:p>
          <a:p>
            <a:pPr marL="628650" lvl="1" indent="-171450">
              <a:buFont typeface="Arial"/>
              <a:buChar char="•"/>
            </a:pPr>
            <a:r>
              <a:rPr lang="ro-RO" sz="1200" kern="1200" dirty="0">
                <a:solidFill>
                  <a:schemeClr val="tx1"/>
                </a:solidFill>
                <a:effectLst/>
                <a:latin typeface="+mn-lt"/>
              </a:rPr>
              <a:t>Include persoane de sex feminin</a:t>
            </a:r>
            <a:endParaRPr lang="ro-RO" dirty="0">
              <a:effectLst/>
            </a:endParaRPr>
          </a:p>
          <a:p>
            <a:endParaRPr lang="ro-RO" sz="1200" kern="1200" dirty="0">
              <a:solidFill>
                <a:schemeClr val="tx1"/>
              </a:solidFill>
              <a:effectLst/>
              <a:latin typeface="+mn-lt"/>
              <a:ea typeface="+mn-ea"/>
              <a:cs typeface="+mn-cs"/>
            </a:endParaRPr>
          </a:p>
          <a:p>
            <a:endParaRPr lang="ro-RO" sz="1200" kern="1200" dirty="0">
              <a:solidFill>
                <a:schemeClr val="tx1"/>
              </a:solidFill>
              <a:effectLst/>
              <a:latin typeface="+mn-lt"/>
              <a:ea typeface="+mn-ea"/>
              <a:cs typeface="+mn-cs"/>
            </a:endParaRPr>
          </a:p>
          <a:p>
            <a:endParaRPr lang="ro-RO"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ro-RO"/>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11/2/2017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8" y="3991858"/>
            <a:ext cx="5474672" cy="1200329"/>
          </a:xfrm>
          <a:prstGeom prst="rect">
            <a:avLst/>
          </a:prstGeom>
        </p:spPr>
        <p:txBody>
          <a:bodyPr wrap="square">
            <a:spAutoFit/>
          </a:bodyPr>
          <a:lstStyle/>
          <a:p>
            <a:r>
              <a:rPr lang="ro-RO" sz="3600" dirty="0">
                <a:solidFill>
                  <a:schemeClr val="bg1"/>
                </a:solidFill>
                <a:latin typeface="Segoe UI Light" panose="020B0502040204020203" pitchFamily="34" charset="0"/>
              </a:rPr>
              <a:t>Bun venit la</a:t>
            </a:r>
          </a:p>
          <a:p>
            <a:r>
              <a:rPr lang="ro-RO" sz="3600" dirty="0">
                <a:solidFill>
                  <a:schemeClr val="bg1"/>
                </a:solidFill>
                <a:latin typeface="Segoe UI Light" panose="020B0502040204020203" pitchFamily="34" charset="0"/>
              </a:rPr>
              <a:t>Hour of Code</a:t>
            </a:r>
            <a:r>
              <a:rPr lang="ro-RO" sz="3600" baseline="30000" dirty="0">
                <a:solidFill>
                  <a:schemeClr val="bg1"/>
                </a:solidFill>
                <a:latin typeface="Segoe UI Light" panose="020B0502040204020203" pitchFamily="34" charset="0"/>
              </a:rPr>
              <a:t>™</a:t>
            </a:r>
            <a:r>
              <a:rPr lang="ro-RO" sz="3600" dirty="0">
                <a:solidFill>
                  <a:schemeClr val="bg1"/>
                </a:solidFill>
                <a:latin typeface="Segoe UI Light" panose="020B0502040204020203" pitchFamily="34" charset="0"/>
              </a:rPr>
              <a:t> Minecraft</a:t>
            </a:r>
            <a:endParaRPr lang="ro-RO"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ro-RO" dirty="0"/>
              <a:t>Bun venit la Hour of Code™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ro-RO"/>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Un mic grup de copii colaborează la un proiect&#10;" title="Un mic grup de copii colaborează la un proiect"/>
          <p:cNvPicPr>
            <a:picLocks noChangeAspect="1"/>
          </p:cNvPicPr>
          <p:nvPr/>
        </p:nvPicPr>
        <p:blipFill rotWithShape="1">
          <a:blip r:embed="rId3">
            <a:extLst>
              <a:ext uri="{28A0092B-C50C-407E-A947-70E740481C1C}">
                <a14:useLocalDpi xmlns:a14="http://schemas.microsoft.com/office/drawing/2010/main" val="0"/>
              </a:ext>
            </a:extLst>
          </a:blip>
          <a:srcRect r="16147"/>
          <a:stretch/>
        </p:blipFill>
        <p:spPr>
          <a:xfrm>
            <a:off x="2116844" y="172907"/>
            <a:ext cx="6914862" cy="53691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ro-RO" sz="3600">
                <a:solidFill>
                  <a:schemeClr val="bg1"/>
                </a:solidFill>
                <a:latin typeface="Segoe UI Light" panose="020B0502040204020203" pitchFamily="34" charset="0"/>
              </a:rPr>
              <a:t>Este asta.</a:t>
            </a:r>
          </a:p>
        </p:txBody>
      </p:sp>
      <p:sp>
        <p:nvSpPr>
          <p:cNvPr id="4" name="Title 3" hidden="1"/>
          <p:cNvSpPr>
            <a:spLocks noGrp="1"/>
          </p:cNvSpPr>
          <p:nvPr>
            <p:ph type="ctrTitle"/>
          </p:nvPr>
        </p:nvSpPr>
        <p:spPr/>
        <p:txBody>
          <a:bodyPr/>
          <a:lstStyle/>
          <a:p>
            <a:r>
              <a:rPr lang="ro-RO"/>
              <a:t>Și asta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ro-RO"/>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ro-RO" sz="3600">
                <a:solidFill>
                  <a:schemeClr val="bg1"/>
                </a:solidFill>
                <a:latin typeface="Segoe UI Light" panose="020B0502040204020203" pitchFamily="34" charset="0"/>
              </a:rPr>
              <a:t>Scrierea de cod are legătură cu...</a:t>
            </a:r>
          </a:p>
        </p:txBody>
      </p:sp>
      <p:sp>
        <p:nvSpPr>
          <p:cNvPr id="5" name="Title 4" hidden="1"/>
          <p:cNvSpPr>
            <a:spLocks noGrp="1"/>
          </p:cNvSpPr>
          <p:nvPr>
            <p:ph type="ctrTitle"/>
          </p:nvPr>
        </p:nvSpPr>
        <p:spPr/>
        <p:txBody>
          <a:bodyPr/>
          <a:lstStyle/>
          <a:p>
            <a:r>
              <a:rPr lang="ro-RO"/>
              <a:t>Scrierea de cod are legătură cu</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ro-RO"/>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1380" y="0"/>
            <a:ext cx="8566302"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80" y="0"/>
            <a:ext cx="9595380"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17" name="Rectangle 16"/>
          <p:cNvSpPr/>
          <p:nvPr/>
        </p:nvSpPr>
        <p:spPr>
          <a:xfrm>
            <a:off x="4572000" y="2883752"/>
            <a:ext cx="4342724" cy="646331"/>
          </a:xfrm>
          <a:prstGeom prst="rect">
            <a:avLst/>
          </a:prstGeom>
        </p:spPr>
        <p:txBody>
          <a:bodyPr wrap="square">
            <a:spAutoFit/>
          </a:bodyPr>
          <a:lstStyle/>
          <a:p>
            <a:pPr algn="ctr"/>
            <a:r>
              <a:rPr lang="ro-RO" sz="3600">
                <a:solidFill>
                  <a:schemeClr val="bg1"/>
                </a:solidFill>
                <a:latin typeface="Segoe UI Light" panose="020B0502040204020203" pitchFamily="34" charset="0"/>
              </a:rPr>
              <a:t>Rezolvarea problemelor</a:t>
            </a:r>
          </a:p>
        </p:txBody>
      </p:sp>
      <p:sp>
        <p:nvSpPr>
          <p:cNvPr id="6" name="Title 5" hidden="1"/>
          <p:cNvSpPr>
            <a:spLocks noGrp="1"/>
          </p:cNvSpPr>
          <p:nvPr>
            <p:ph type="ctrTitle"/>
          </p:nvPr>
        </p:nvSpPr>
        <p:spPr/>
        <p:txBody>
          <a:bodyPr/>
          <a:lstStyle/>
          <a:p>
            <a:r>
              <a:rPr lang="ro-RO"/>
              <a:t>Rezolvarea problemelor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ro-RO"/>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reioane colorate" title="Creioane colora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ro-RO" sz="3600">
                <a:solidFill>
                  <a:schemeClr val="bg1"/>
                </a:solidFill>
                <a:latin typeface="Segoe UI Light" panose="020B0502040204020203" pitchFamily="34" charset="0"/>
              </a:rPr>
              <a:t>Creativitate</a:t>
            </a:r>
          </a:p>
        </p:txBody>
      </p:sp>
      <p:sp>
        <p:nvSpPr>
          <p:cNvPr id="4" name="Title 3" hidden="1"/>
          <p:cNvSpPr>
            <a:spLocks noGrp="1"/>
          </p:cNvSpPr>
          <p:nvPr>
            <p:ph type="ctrTitle"/>
          </p:nvPr>
        </p:nvSpPr>
        <p:spPr/>
        <p:txBody>
          <a:bodyPr/>
          <a:lstStyle/>
          <a:p>
            <a:r>
              <a:rPr lang="ro-RO"/>
              <a:t>Creativitate</a:t>
            </a:r>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ro-RO"/>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ete care programează 2 | de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09067"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501" y="0"/>
            <a:ext cx="9313502" cy="57150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ro-RO" sz="3600">
                <a:solidFill>
                  <a:schemeClr val="bg1"/>
                </a:solidFill>
                <a:latin typeface="Segoe UI Light" panose="020B0502040204020203" pitchFamily="34" charset="0"/>
              </a:rPr>
              <a:t>Colaborare</a:t>
            </a:r>
          </a:p>
        </p:txBody>
      </p:sp>
      <p:sp>
        <p:nvSpPr>
          <p:cNvPr id="9" name="Title 8" hidden="1"/>
          <p:cNvSpPr>
            <a:spLocks noGrp="1"/>
          </p:cNvSpPr>
          <p:nvPr>
            <p:ph type="ctrTitle"/>
          </p:nvPr>
        </p:nvSpPr>
        <p:spPr/>
        <p:txBody>
          <a:bodyPr/>
          <a:lstStyle/>
          <a:p>
            <a:r>
              <a:rPr lang="ro-RO"/>
              <a:t>Colaborare</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ro-RO"/>
          </a:p>
        </p:txBody>
      </p:sp>
      <p:pic>
        <p:nvPicPr>
          <p:cNvPr id="8" name="Picture 7">
            <a:extLst>
              <a:ext uri="{FF2B5EF4-FFF2-40B4-BE49-F238E27FC236}">
                <a16:creationId xmlns:a16="http://schemas.microsoft.com/office/drawing/2014/main" id="{FD16BF76-0AA7-4E68-81F7-729E0081D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2193758"/>
            <a:ext cx="685800" cy="685800"/>
          </a:xfrm>
          <a:prstGeom prst="rect">
            <a:avLst/>
          </a:prstGeom>
        </p:spPr>
      </p:pic>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80210"/>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ro-RO" sz="3600">
                <a:solidFill>
                  <a:schemeClr val="bg1"/>
                </a:solidFill>
                <a:latin typeface="Segoe UI Light" panose="020B0502040204020203" pitchFamily="34" charset="0"/>
              </a:rPr>
              <a:t>Întrebare</a:t>
            </a:r>
          </a:p>
        </p:txBody>
      </p:sp>
      <p:sp>
        <p:nvSpPr>
          <p:cNvPr id="15" name="Rectangle 14"/>
          <p:cNvSpPr/>
          <p:nvPr/>
        </p:nvSpPr>
        <p:spPr>
          <a:xfrm>
            <a:off x="4816643" y="2041604"/>
            <a:ext cx="4041607" cy="1754327"/>
          </a:xfrm>
          <a:prstGeom prst="rect">
            <a:avLst/>
          </a:prstGeom>
        </p:spPr>
        <p:txBody>
          <a:bodyPr wrap="square">
            <a:spAutoFit/>
          </a:bodyPr>
          <a:lstStyle/>
          <a:p>
            <a:r>
              <a:rPr lang="ro-RO" sz="3600">
                <a:latin typeface="Segoe UI Light" panose="020B0502040204020203" pitchFamily="34" charset="0"/>
              </a:rPr>
              <a:t>Ce vă place să faceți, vouă și prietenilor voștri? </a:t>
            </a:r>
          </a:p>
        </p:txBody>
      </p:sp>
      <p:sp>
        <p:nvSpPr>
          <p:cNvPr id="3" name="Title 2" hidden="1"/>
          <p:cNvSpPr>
            <a:spLocks noGrp="1"/>
          </p:cNvSpPr>
          <p:nvPr>
            <p:ph type="ctrTitle"/>
          </p:nvPr>
        </p:nvSpPr>
        <p:spPr/>
        <p:txBody>
          <a:bodyPr/>
          <a:lstStyle/>
          <a:p>
            <a:r>
              <a:rPr lang="ro-RO"/>
              <a:t>Ce vă place să faceţi? </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ro-RO"/>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ântei&#10;" title="Scânte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6" name="Group 5" descr="Textul evidențiat în portocaliu este „vă poate ajuta să le dați viață” pentru a sublinia mesajul acestui diapozitiv&#10;" title="Textul evidențiat în portocaliu este „vă poate ajuta să le dați viață” pentru a sublinia mesajul acestui diapozitiv"/>
          <p:cNvGrpSpPr/>
          <p:nvPr/>
        </p:nvGrpSpPr>
        <p:grpSpPr>
          <a:xfrm>
            <a:off x="731634" y="2969384"/>
            <a:ext cx="2792151" cy="1370515"/>
            <a:chOff x="642426" y="3103196"/>
            <a:chExt cx="2792151" cy="1370515"/>
          </a:xfrm>
        </p:grpSpPr>
        <p:sp>
          <p:nvSpPr>
            <p:cNvPr id="4" name="TextBox 3"/>
            <p:cNvSpPr txBox="1"/>
            <p:nvPr/>
          </p:nvSpPr>
          <p:spPr>
            <a:xfrm>
              <a:off x="642426" y="3103196"/>
              <a:ext cx="2134229"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42426" y="3660499"/>
              <a:ext cx="2792151"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642426" y="4165293"/>
              <a:ext cx="1041410"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grpSp>
      <p:sp>
        <p:nvSpPr>
          <p:cNvPr id="14" name="Rectangle 13"/>
          <p:cNvSpPr/>
          <p:nvPr/>
        </p:nvSpPr>
        <p:spPr>
          <a:xfrm>
            <a:off x="657225" y="1648589"/>
            <a:ext cx="3144253" cy="2862322"/>
          </a:xfrm>
          <a:prstGeom prst="rect">
            <a:avLst/>
          </a:prstGeom>
        </p:spPr>
        <p:txBody>
          <a:bodyPr wrap="square" anchor="ctr" anchorCtr="0">
            <a:spAutoFit/>
          </a:bodyPr>
          <a:lstStyle/>
          <a:p>
            <a:r>
              <a:rPr lang="ro-RO" sz="3600" dirty="0">
                <a:solidFill>
                  <a:schemeClr val="bg1"/>
                </a:solidFill>
                <a:latin typeface="Segoe UI Light" panose="020B0502040204020203" pitchFamily="34" charset="0"/>
              </a:rPr>
              <a:t>Indiferent ce interese aveți, scrierea de cod vă poate ajuta să le dați viață. </a:t>
            </a:r>
          </a:p>
        </p:txBody>
      </p:sp>
      <p:sp>
        <p:nvSpPr>
          <p:cNvPr id="12" name="Title 11" hidden="1"/>
          <p:cNvSpPr>
            <a:spLocks noGrp="1"/>
          </p:cNvSpPr>
          <p:nvPr>
            <p:ph type="ctrTitle"/>
          </p:nvPr>
        </p:nvSpPr>
        <p:spPr/>
        <p:txBody>
          <a:bodyPr/>
          <a:lstStyle/>
          <a:p>
            <a:r>
              <a:rPr lang="ro-RO"/>
              <a:t>Dați viață intereselor voastre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ro-RO"/>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 tânără folosește o cameră foto pentru a realiza o fotografie&#10;" title="O tânără folosește o cameră foto pentru a realiza o fotografie"/>
          <p:cNvPicPr>
            <a:picLocks noChangeAspect="1"/>
          </p:cNvPicPr>
          <p:nvPr/>
        </p:nvPicPr>
        <p:blipFill rotWithShape="1">
          <a:blip r:embed="rId3">
            <a:extLst>
              <a:ext uri="{28A0092B-C50C-407E-A947-70E740481C1C}">
                <a14:useLocalDpi xmlns:a14="http://schemas.microsoft.com/office/drawing/2010/main" val="0"/>
              </a:ext>
            </a:extLst>
          </a:blip>
          <a:srcRect b="3294"/>
          <a:stretch/>
        </p:blipFill>
        <p:spPr>
          <a:xfrm>
            <a:off x="53114" y="0"/>
            <a:ext cx="8947727" cy="57109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4" name="Group 3" descr="Textul evidențiat în portocaliu este „aplicați ceea ce învățați la ceea vă place să faceți” pentru a sublinia mesajul acestui diapozitiv&#10;" title="Textul evidențiat în portocaliu este „aplicați ceea ce învățați la ceea vă place să faceți” pentru a sublinia mesajul acestui diapozitiv"/>
          <p:cNvGrpSpPr/>
          <p:nvPr/>
        </p:nvGrpSpPr>
        <p:grpSpPr>
          <a:xfrm>
            <a:off x="669924" y="3313055"/>
            <a:ext cx="4039238" cy="1406968"/>
            <a:chOff x="669924" y="3397250"/>
            <a:chExt cx="3168449" cy="1406968"/>
          </a:xfrm>
        </p:grpSpPr>
        <p:sp>
          <p:nvSpPr>
            <p:cNvPr id="7" name="TextBox 6"/>
            <p:cNvSpPr txBox="1"/>
            <p:nvPr/>
          </p:nvSpPr>
          <p:spPr>
            <a:xfrm>
              <a:off x="669925" y="3397250"/>
              <a:ext cx="2684288"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669925" y="3962400"/>
              <a:ext cx="3168448"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69924" y="4495800"/>
              <a:ext cx="2235995"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sp>
        <p:nvSpPr>
          <p:cNvPr id="9" name="Title 8" hidden="1"/>
          <p:cNvSpPr>
            <a:spLocks noGrp="1"/>
          </p:cNvSpPr>
          <p:nvPr>
            <p:ph type="ctrTitle"/>
          </p:nvPr>
        </p:nvSpPr>
        <p:spPr/>
        <p:txBody>
          <a:bodyPr/>
          <a:lstStyle/>
          <a:p>
            <a:r>
              <a:rPr lang="ro-RO"/>
              <a:t>Aplicați cunoștințele învățate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17</a:t>
            </a:fld>
            <a:endParaRPr lang="ro-RO"/>
          </a:p>
        </p:txBody>
      </p:sp>
      <p:sp>
        <p:nvSpPr>
          <p:cNvPr id="19" name="Rectangle 18">
            <a:extLst>
              <a:ext uri="{FF2B5EF4-FFF2-40B4-BE49-F238E27FC236}">
                <a16:creationId xmlns:a16="http://schemas.microsoft.com/office/drawing/2014/main" id="{3DA4433F-6F51-48C2-9CB7-9FA50740CB13}"/>
              </a:ext>
            </a:extLst>
          </p:cNvPr>
          <p:cNvSpPr/>
          <p:nvPr/>
        </p:nvSpPr>
        <p:spPr>
          <a:xfrm>
            <a:off x="609600" y="601851"/>
            <a:ext cx="4267200" cy="4524315"/>
          </a:xfrm>
          <a:prstGeom prst="rect">
            <a:avLst/>
          </a:prstGeom>
        </p:spPr>
        <p:txBody>
          <a:bodyPr wrap="square" anchor="ctr" anchorCtr="0">
            <a:spAutoFit/>
          </a:bodyPr>
          <a:lstStyle/>
          <a:p>
            <a:r>
              <a:rPr lang="ro-RO" sz="3600" dirty="0">
                <a:solidFill>
                  <a:schemeClr val="bg1"/>
                </a:solidFill>
                <a:latin typeface="Segoe UI Light" panose="020B0502040204020203" pitchFamily="34" charset="0"/>
              </a:rPr>
              <a:t>În timpul desfășurării evenimentului Hour </a:t>
            </a:r>
          </a:p>
          <a:p>
            <a:r>
              <a:rPr lang="ro-RO" sz="3600" dirty="0">
                <a:solidFill>
                  <a:schemeClr val="bg1"/>
                </a:solidFill>
                <a:latin typeface="Segoe UI Light" panose="020B0502040204020203" pitchFamily="34" charset="0"/>
              </a:rPr>
              <a:t>of Code™ Minecraft,</a:t>
            </a:r>
          </a:p>
          <a:p>
            <a:r>
              <a:rPr lang="ro-RO" sz="3600" dirty="0">
                <a:solidFill>
                  <a:schemeClr val="bg1"/>
                </a:solidFill>
                <a:latin typeface="Segoe UI Light" panose="020B0502040204020203" pitchFamily="34" charset="0"/>
              </a:rPr>
              <a:t>rețineți că puteți aplica tot ceea ce învățați la ceea ce vă place să faceți. </a:t>
            </a:r>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levi încântați se manifestă entuziast - 17296178822_cbb6afac3f_b (1).jpg" title="Elevi încântați se manifestă entuziast"/>
          <p:cNvPicPr>
            <a:picLocks noChangeAspect="1"/>
          </p:cNvPicPr>
          <p:nvPr/>
        </p:nvPicPr>
        <p:blipFill rotWithShape="1">
          <a:blip r:embed="rId3">
            <a:extLst>
              <a:ext uri="{28A0092B-C50C-407E-A947-70E740481C1C}">
                <a14:useLocalDpi xmlns:a14="http://schemas.microsoft.com/office/drawing/2010/main" val="0"/>
              </a:ext>
            </a:extLst>
          </a:blip>
          <a:srcRect l="20565" t="5834" r="13661" b="-1"/>
          <a:stretch/>
        </p:blipFill>
        <p:spPr>
          <a:xfrm>
            <a:off x="238124" y="126999"/>
            <a:ext cx="5635625" cy="53816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3676038" cy="2308324"/>
          </a:xfrm>
          <a:prstGeom prst="rect">
            <a:avLst/>
          </a:prstGeom>
        </p:spPr>
        <p:txBody>
          <a:bodyPr wrap="square">
            <a:spAutoFit/>
          </a:bodyPr>
          <a:lstStyle/>
          <a:p>
            <a:r>
              <a:rPr lang="ro-RO" sz="3600" dirty="0">
                <a:solidFill>
                  <a:schemeClr val="bg1"/>
                </a:solidFill>
                <a:latin typeface="Segoe UI Light" panose="020B0502040204020203" pitchFamily="34" charset="0"/>
              </a:rPr>
              <a:t>Minecraft</a:t>
            </a:r>
          </a:p>
          <a:p>
            <a:r>
              <a:rPr lang="ro-RO" sz="3600" dirty="0">
                <a:solidFill>
                  <a:schemeClr val="bg1"/>
                </a:solidFill>
                <a:latin typeface="Segoe UI Light" panose="020B0502040204020203" pitchFamily="34" charset="0"/>
              </a:rPr>
              <a:t>Hour of Code</a:t>
            </a:r>
            <a:r>
              <a:rPr lang="ro-RO" sz="3600" baseline="30000" dirty="0">
                <a:solidFill>
                  <a:schemeClr val="bg1"/>
                </a:solidFill>
                <a:latin typeface="Segoe UI Light" panose="020B0502040204020203" pitchFamily="34" charset="0"/>
              </a:rPr>
              <a:t>™</a:t>
            </a:r>
            <a:r>
              <a:rPr lang="ro-RO" sz="3600" dirty="0">
                <a:solidFill>
                  <a:schemeClr val="bg1"/>
                </a:solidFill>
                <a:latin typeface="Segoe UI Light" panose="020B0502040204020203" pitchFamily="34" charset="0"/>
              </a:rPr>
              <a:t>:</a:t>
            </a:r>
            <a:r>
              <a:rPr lang="ro-RO" sz="3600" dirty="0"/>
              <a:t> </a:t>
            </a:r>
          </a:p>
          <a:p>
            <a:r>
              <a:rPr lang="ro-RO" sz="3600" dirty="0">
                <a:solidFill>
                  <a:schemeClr val="bg1"/>
                </a:solidFill>
                <a:latin typeface="Segoe UI Light" panose="020B0502040204020203" pitchFamily="34" charset="0"/>
              </a:rPr>
              <a:t>cum se desfășoară!</a:t>
            </a:r>
          </a:p>
        </p:txBody>
      </p:sp>
      <p:sp>
        <p:nvSpPr>
          <p:cNvPr id="7" name="Title 6" hidden="1"/>
          <p:cNvSpPr>
            <a:spLocks noGrp="1"/>
          </p:cNvSpPr>
          <p:nvPr>
            <p:ph type="ctrTitle"/>
          </p:nvPr>
        </p:nvSpPr>
        <p:spPr/>
        <p:txBody>
          <a:bodyPr/>
          <a:lstStyle/>
          <a:p>
            <a:r>
              <a:rPr lang="ro-RO"/>
              <a:t>Cum se desfășoară </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ro-RO"/>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245947" cy="1200329"/>
          </a:xfrm>
          <a:prstGeom prst="rect">
            <a:avLst/>
          </a:prstGeom>
        </p:spPr>
        <p:txBody>
          <a:bodyPr wrap="square">
            <a:spAutoFit/>
          </a:bodyPr>
          <a:lstStyle/>
          <a:p>
            <a:r>
              <a:rPr lang="ro-RO" sz="3600" dirty="0">
                <a:solidFill>
                  <a:schemeClr val="bg1"/>
                </a:solidFill>
                <a:latin typeface="Segoe UI Light" panose="020B0502040204020203" pitchFamily="34" charset="0"/>
              </a:rPr>
              <a:t>Hour of Code™ Minecraft: </a:t>
            </a:r>
          </a:p>
          <a:p>
            <a:r>
              <a:rPr lang="ro-RO"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ro-RO"/>
              <a:t>Cum se desfășoară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ro-RO"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5775" y="117995"/>
            <a:ext cx="5497630" cy="525244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7" name="Rectangle 6"/>
          <p:cNvSpPr/>
          <p:nvPr/>
        </p:nvSpPr>
        <p:spPr>
          <a:xfrm>
            <a:off x="4959350" y="2074328"/>
            <a:ext cx="3657600" cy="1754326"/>
          </a:xfrm>
          <a:prstGeom prst="rect">
            <a:avLst/>
          </a:prstGeom>
        </p:spPr>
        <p:txBody>
          <a:bodyPr wrap="square" anchor="ctr" anchorCtr="0">
            <a:spAutoFit/>
          </a:bodyPr>
          <a:lstStyle/>
          <a:p>
            <a:r>
              <a:rPr lang="ro-RO" sz="3600">
                <a:solidFill>
                  <a:schemeClr val="bg1"/>
                </a:solidFill>
                <a:latin typeface="Segoe UI Light" panose="020B0502040204020203" pitchFamily="34" charset="0"/>
              </a:rPr>
              <a:t>Înainte de a începe, haideți să vorbim despre scrierea de cod.</a:t>
            </a:r>
            <a:endParaRPr lang="ro-RO" sz="1800">
              <a:solidFill>
                <a:schemeClr val="bg1"/>
              </a:solidFill>
              <a:effectLst/>
              <a:latin typeface="Segoe UI Light" panose="020B0502040204020203" pitchFamily="34" charset="0"/>
              <a:ea typeface="Segoe Pro" charset="0"/>
              <a:cs typeface="Segoe UI Light" panose="020B0502040204020203" pitchFamily="34" charset="0"/>
            </a:endParaRPr>
          </a:p>
        </p:txBody>
      </p:sp>
      <p:sp>
        <p:nvSpPr>
          <p:cNvPr id="5" name="Title 4" hidden="1"/>
          <p:cNvSpPr>
            <a:spLocks noGrp="1"/>
          </p:cNvSpPr>
          <p:nvPr>
            <p:ph type="ctrTitle"/>
          </p:nvPr>
        </p:nvSpPr>
        <p:spPr/>
        <p:txBody>
          <a:bodyPr/>
          <a:lstStyle/>
          <a:p>
            <a:r>
              <a:rPr lang="ro-RO"/>
              <a:t>Haideți să vorbim despre scrierea de cod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ro-RO"/>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615553"/>
          </a:xfrm>
          <a:prstGeom prst="rect">
            <a:avLst/>
          </a:prstGeom>
        </p:spPr>
        <p:txBody>
          <a:bodyPr wrap="square">
            <a:spAutoFit/>
          </a:bodyPr>
          <a:lstStyle/>
          <a:p>
            <a:pPr algn="ctr"/>
            <a:r>
              <a:rPr lang="ro-RO" sz="3400" dirty="0">
                <a:latin typeface="Segoe UI Light" panose="020B0502040204020203" pitchFamily="34" charset="0"/>
              </a:rPr>
              <a:t>Găsiți-vă tutorialul la adresa Code.org/Minecraft</a:t>
            </a:r>
          </a:p>
        </p:txBody>
      </p:sp>
      <p:sp>
        <p:nvSpPr>
          <p:cNvPr id="6" name="Title 5" hidden="1"/>
          <p:cNvSpPr>
            <a:spLocks noGrp="1"/>
          </p:cNvSpPr>
          <p:nvPr>
            <p:ph type="ctrTitle"/>
          </p:nvPr>
        </p:nvSpPr>
        <p:spPr/>
        <p:txBody>
          <a:bodyPr/>
          <a:lstStyle/>
          <a:p>
            <a:r>
              <a:rPr lang="ro-RO"/>
              <a:t>Găsiți-vă tutorialul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ro-RO" dirty="0"/>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5750" y="0"/>
            <a:ext cx="8572500"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733800" cy="646331"/>
          </a:xfrm>
          <a:prstGeom prst="rect">
            <a:avLst/>
          </a:prstGeom>
        </p:spPr>
        <p:txBody>
          <a:bodyPr wrap="square">
            <a:spAutoFit/>
          </a:bodyPr>
          <a:lstStyle/>
          <a:p>
            <a:r>
              <a:rPr lang="ro-RO" sz="3600">
                <a:solidFill>
                  <a:schemeClr val="bg1"/>
                </a:solidFill>
                <a:latin typeface="Segoe UI Light" panose="020B0502040204020203" pitchFamily="34" charset="0"/>
              </a:rPr>
              <a:t>Încheiere</a:t>
            </a:r>
          </a:p>
        </p:txBody>
      </p:sp>
      <p:sp>
        <p:nvSpPr>
          <p:cNvPr id="4" name="Title 3" hidden="1"/>
          <p:cNvSpPr>
            <a:spLocks noGrp="1"/>
          </p:cNvSpPr>
          <p:nvPr>
            <p:ph type="ctrTitle"/>
          </p:nvPr>
        </p:nvSpPr>
        <p:spPr/>
        <p:txBody>
          <a:bodyPr/>
          <a:lstStyle/>
          <a:p>
            <a:r>
              <a:rPr lang="ro-RO"/>
              <a:t>Încheiere</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ro-RO"/>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ro-RO" sz="3600">
                <a:solidFill>
                  <a:schemeClr val="bg1"/>
                </a:solidFill>
                <a:latin typeface="Segoe UI Light" panose="020B0502040204020203" pitchFamily="34" charset="0"/>
              </a:rPr>
              <a:t>Întrebare</a:t>
            </a:r>
          </a:p>
        </p:txBody>
      </p:sp>
      <p:sp>
        <p:nvSpPr>
          <p:cNvPr id="15" name="Rectangle 14"/>
          <p:cNvSpPr/>
          <p:nvPr/>
        </p:nvSpPr>
        <p:spPr>
          <a:xfrm>
            <a:off x="4800601" y="1708730"/>
            <a:ext cx="3657599" cy="2308324"/>
          </a:xfrm>
          <a:prstGeom prst="rect">
            <a:avLst/>
          </a:prstGeom>
        </p:spPr>
        <p:txBody>
          <a:bodyPr wrap="square">
            <a:spAutoFit/>
          </a:bodyPr>
          <a:lstStyle/>
          <a:p>
            <a:r>
              <a:rPr lang="ro-RO" sz="3600">
                <a:latin typeface="Segoe UI Light" panose="020B0502040204020203" pitchFamily="34" charset="0"/>
              </a:rPr>
              <a:t>Atunci când auziți termenul „scriere de cod”, la ce vă gândiți acum? </a:t>
            </a:r>
          </a:p>
        </p:txBody>
      </p:sp>
      <p:sp>
        <p:nvSpPr>
          <p:cNvPr id="4" name="Title 3" hidden="1"/>
          <p:cNvSpPr>
            <a:spLocks noGrp="1"/>
          </p:cNvSpPr>
          <p:nvPr>
            <p:ph type="ctrTitle"/>
          </p:nvPr>
        </p:nvSpPr>
        <p:spPr/>
        <p:txBody>
          <a:bodyPr/>
          <a:lstStyle/>
          <a:p>
            <a:r>
              <a:rPr lang="ro-RO"/>
              <a:t>Ce credeți acum despre scrierea de cod?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ro-RO"/>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0" name="Rectangle 9"/>
          <p:cNvSpPr/>
          <p:nvPr/>
        </p:nvSpPr>
        <p:spPr>
          <a:xfrm>
            <a:off x="224588" y="2868793"/>
            <a:ext cx="4347411" cy="646331"/>
          </a:xfrm>
          <a:prstGeom prst="rect">
            <a:avLst/>
          </a:prstGeom>
        </p:spPr>
        <p:txBody>
          <a:bodyPr wrap="square">
            <a:spAutoFit/>
          </a:bodyPr>
          <a:lstStyle/>
          <a:p>
            <a:pPr algn="ctr"/>
            <a:r>
              <a:rPr lang="ro-RO" sz="3600">
                <a:solidFill>
                  <a:schemeClr val="bg1"/>
                </a:solidFill>
                <a:latin typeface="Segoe UI Light" panose="020B0502040204020203" pitchFamily="34" charset="0"/>
              </a:rPr>
              <a:t>Întrebare</a:t>
            </a:r>
          </a:p>
        </p:txBody>
      </p:sp>
      <p:sp>
        <p:nvSpPr>
          <p:cNvPr id="15" name="Rectangle 14"/>
          <p:cNvSpPr/>
          <p:nvPr/>
        </p:nvSpPr>
        <p:spPr>
          <a:xfrm>
            <a:off x="4810959" y="326878"/>
            <a:ext cx="3899904" cy="3785652"/>
          </a:xfrm>
          <a:prstGeom prst="rect">
            <a:avLst/>
          </a:prstGeom>
        </p:spPr>
        <p:txBody>
          <a:bodyPr wrap="square">
            <a:spAutoFit/>
          </a:bodyPr>
          <a:lstStyle/>
          <a:p>
            <a:r>
              <a:rPr lang="ro-RO" sz="3600" dirty="0">
                <a:latin typeface="Segoe UI Light" panose="020B0502040204020203" pitchFamily="34" charset="0"/>
              </a:rPr>
              <a:t>Ce ați vrea să creați și să fie distractiv pentru voi și pentru prietenii voștri? </a:t>
            </a:r>
          </a:p>
          <a:p>
            <a:r>
              <a:rPr lang="ro-RO"/>
              <a:t> </a:t>
            </a:r>
          </a:p>
          <a:p>
            <a:r>
              <a:rPr lang="ro-RO" sz="1800" dirty="0">
                <a:latin typeface="Segoe UI Light" panose="020B0502040204020203" pitchFamily="34" charset="0"/>
              </a:rPr>
              <a:t>Poate fi un joc, un site web, un program, o aplicație - fiți creativi! </a:t>
            </a:r>
          </a:p>
        </p:txBody>
      </p:sp>
      <p:sp>
        <p:nvSpPr>
          <p:cNvPr id="4" name="Title 3" hidden="1"/>
          <p:cNvSpPr>
            <a:spLocks noGrp="1"/>
          </p:cNvSpPr>
          <p:nvPr>
            <p:ph type="ctrTitle"/>
          </p:nvPr>
        </p:nvSpPr>
        <p:spPr/>
        <p:txBody>
          <a:bodyPr/>
          <a:lstStyle/>
          <a:p>
            <a:r>
              <a:rPr lang="ro-RO"/>
              <a:t>Ce doriți să creați?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ro-RO"/>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ro-RO" sz="3600" dirty="0">
                <a:solidFill>
                  <a:prstClr val="white"/>
                </a:solidFill>
                <a:latin typeface="Segoe UI Light" panose="020B0502040204020203" pitchFamily="34" charset="0"/>
              </a:rPr>
              <a:t>Ce puteți învăța în continuare? </a:t>
            </a:r>
          </a:p>
          <a:p>
            <a:pPr lvl="0"/>
            <a:r>
              <a:rPr lang="ro-RO" sz="3600" dirty="0">
                <a:solidFill>
                  <a:prstClr val="white"/>
                </a:solidFill>
                <a:latin typeface="Segoe UI Light" panose="020B0502040204020203" pitchFamily="34" charset="0"/>
              </a:rPr>
              <a:t>Nu trebuie să se termine aici! </a:t>
            </a:r>
          </a:p>
          <a:p>
            <a:pPr lvl="0"/>
            <a:r>
              <a:rPr lang="ro-RO"/>
              <a:t> </a:t>
            </a:r>
          </a:p>
          <a:p>
            <a:pPr lvl="0"/>
            <a:r>
              <a:rPr lang="ro-RO" sz="1800" dirty="0">
                <a:solidFill>
                  <a:prstClr val="white"/>
                </a:solidFill>
                <a:latin typeface="Segoe UI Light" panose="020B0502040204020203" pitchFamily="34" charset="0"/>
              </a:rPr>
              <a:t>Mai jos se găsesc câțiva pași pe care îi puteți efectua pentru a sărbători, a continua să învățați și a vă distra și mai mult!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latin typeface="Segoe UI Light" panose="020B0502040204020203" pitchFamily="34" charset="0"/>
              </a:rPr>
              <a:t>1</a:t>
            </a:r>
          </a:p>
        </p:txBody>
      </p:sp>
      <p:sp>
        <p:nvSpPr>
          <p:cNvPr id="49" name="Rectangle 48"/>
          <p:cNvSpPr/>
          <p:nvPr/>
        </p:nvSpPr>
        <p:spPr>
          <a:xfrm>
            <a:off x="563532" y="3057342"/>
            <a:ext cx="2346939" cy="812530"/>
          </a:xfrm>
          <a:prstGeom prst="rect">
            <a:avLst/>
          </a:prstGeom>
        </p:spPr>
        <p:txBody>
          <a:bodyPr wrap="square">
            <a:spAutoFit/>
          </a:bodyPr>
          <a:lstStyle/>
          <a:p>
            <a:pPr>
              <a:lnSpc>
                <a:spcPct val="90000"/>
              </a:lnSpc>
            </a:pPr>
            <a:r>
              <a:rPr lang="ro-RO" sz="2600" dirty="0">
                <a:solidFill>
                  <a:schemeClr val="bg1"/>
                </a:solidFill>
                <a:latin typeface="Segoe UI Light" panose="020B0502040204020203" pitchFamily="34" charset="0"/>
              </a:rPr>
              <a:t>Obțineți certificatul.</a:t>
            </a:r>
          </a:p>
        </p:txBody>
      </p:sp>
      <p:sp>
        <p:nvSpPr>
          <p:cNvPr id="57" name="TextBox 56"/>
          <p:cNvSpPr txBox="1"/>
          <p:nvPr/>
        </p:nvSpPr>
        <p:spPr>
          <a:xfrm>
            <a:off x="571489" y="3871867"/>
            <a:ext cx="2206625" cy="1200329"/>
          </a:xfrm>
          <a:prstGeom prst="rect">
            <a:avLst/>
          </a:prstGeom>
          <a:noFill/>
        </p:spPr>
        <p:txBody>
          <a:bodyPr wrap="square" rtlCol="0">
            <a:spAutoFit/>
          </a:bodyPr>
          <a:lstStyle/>
          <a:p>
            <a:r>
              <a:rPr lang="ro-RO" sz="1800" dirty="0">
                <a:solidFill>
                  <a:schemeClr val="bg1"/>
                </a:solidFill>
                <a:latin typeface="Segoe UI Light" panose="020B0502040204020203" pitchFamily="34" charset="0"/>
              </a:rPr>
              <a:t>Felicitări! Ați reușit! Găsiți certificatul la finalul tutorialului.</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latin typeface="Segoe UI Light" panose="020B0502040204020203" pitchFamily="34" charset="0"/>
              </a:rPr>
              <a:t>2</a:t>
            </a:r>
          </a:p>
        </p:txBody>
      </p:sp>
      <p:sp>
        <p:nvSpPr>
          <p:cNvPr id="52" name="Rectangle 51" descr="&#10;"/>
          <p:cNvSpPr/>
          <p:nvPr/>
        </p:nvSpPr>
        <p:spPr>
          <a:xfrm>
            <a:off x="3055679" y="3057342"/>
            <a:ext cx="2295997" cy="812530"/>
          </a:xfrm>
          <a:prstGeom prst="rect">
            <a:avLst/>
          </a:prstGeom>
        </p:spPr>
        <p:txBody>
          <a:bodyPr wrap="square">
            <a:spAutoFit/>
          </a:bodyPr>
          <a:lstStyle/>
          <a:p>
            <a:pPr>
              <a:lnSpc>
                <a:spcPct val="90000"/>
              </a:lnSpc>
            </a:pPr>
            <a:r>
              <a:rPr lang="ro-RO" sz="2600" dirty="0">
                <a:solidFill>
                  <a:schemeClr val="bg1"/>
                </a:solidFill>
                <a:latin typeface="Segoe UI Light" panose="020B0502040204020203" pitchFamily="34" charset="0"/>
              </a:rPr>
              <a:t>Jucați-vă mai mult.</a:t>
            </a:r>
          </a:p>
        </p:txBody>
      </p:sp>
      <p:sp>
        <p:nvSpPr>
          <p:cNvPr id="53" name="Rectangle 52" descr="&#10;"/>
          <p:cNvSpPr/>
          <p:nvPr/>
        </p:nvSpPr>
        <p:spPr>
          <a:xfrm>
            <a:off x="3051597" y="3877484"/>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ro-RO" sz="1800" dirty="0">
                <a:solidFill>
                  <a:schemeClr val="bg1"/>
                </a:solidFill>
                <a:latin typeface="Segoe UI Light" panose="020B0502040204020203" pitchFamily="34" charset="0"/>
              </a:rPr>
              <a:t>Încărcați secvențele voastre de cod în Minecraft: Education Edition și vedeți cum acestea prind viață în jocul propriu-zis!</a:t>
            </a:r>
          </a:p>
        </p:txBody>
      </p:sp>
      <p:sp>
        <p:nvSpPr>
          <p:cNvPr id="45" name="Rectangle 44"/>
          <p:cNvSpPr/>
          <p:nvPr/>
        </p:nvSpPr>
        <p:spPr>
          <a:xfrm>
            <a:off x="6205627"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latin typeface="Segoe UI Light" panose="020B0502040204020203" pitchFamily="34" charset="0"/>
              </a:rPr>
              <a:t>3</a:t>
            </a:r>
          </a:p>
        </p:txBody>
      </p:sp>
      <p:sp>
        <p:nvSpPr>
          <p:cNvPr id="54" name="Rectangle 53" descr="&#10;"/>
          <p:cNvSpPr/>
          <p:nvPr/>
        </p:nvSpPr>
        <p:spPr>
          <a:xfrm>
            <a:off x="6107083" y="3057342"/>
            <a:ext cx="2295997" cy="812530"/>
          </a:xfrm>
          <a:prstGeom prst="rect">
            <a:avLst/>
          </a:prstGeom>
        </p:spPr>
        <p:txBody>
          <a:bodyPr wrap="square">
            <a:spAutoFit/>
          </a:bodyPr>
          <a:lstStyle/>
          <a:p>
            <a:pPr>
              <a:lnSpc>
                <a:spcPct val="90000"/>
              </a:lnSpc>
            </a:pPr>
            <a:r>
              <a:rPr lang="ro-RO" sz="2600" dirty="0">
                <a:solidFill>
                  <a:schemeClr val="bg1"/>
                </a:solidFill>
                <a:latin typeface="Segoe UI Light" panose="020B0502040204020203" pitchFamily="34" charset="0"/>
              </a:rPr>
              <a:t>Aflați mai multe.</a:t>
            </a:r>
          </a:p>
        </p:txBody>
      </p:sp>
      <p:sp>
        <p:nvSpPr>
          <p:cNvPr id="55" name="Rectangle 54" descr="&#10;"/>
          <p:cNvSpPr/>
          <p:nvPr/>
        </p:nvSpPr>
        <p:spPr>
          <a:xfrm>
            <a:off x="6110613" y="3871867"/>
            <a:ext cx="2423787"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ro-RO" sz="1800" dirty="0">
                <a:solidFill>
                  <a:schemeClr val="bg1"/>
                </a:solidFill>
                <a:latin typeface="Segoe UI Light" panose="020B0502040204020203" pitchFamily="34" charset="0"/>
              </a:rPr>
              <a:t>Explorați resurse suplimentare la adresa Microsoft.com/</a:t>
            </a:r>
          </a:p>
          <a:p>
            <a:r>
              <a:rPr lang="ro-RO" sz="1800" dirty="0">
                <a:solidFill>
                  <a:schemeClr val="bg1"/>
                </a:solidFill>
                <a:latin typeface="Segoe UI Light" panose="020B0502040204020203" pitchFamily="34" charset="0"/>
              </a:rPr>
              <a:t>digitalskills</a:t>
            </a:r>
            <a:endParaRPr lang="ro-RO"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ro-RO"/>
              <a:t>Paşii următori</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ro-RO" dirty="0"/>
          </a:p>
        </p:txBody>
      </p:sp>
    </p:spTree>
    <p:extLst>
      <p:ext uri="{BB962C8B-B14F-4D97-AF65-F5344CB8AC3E}">
        <p14:creationId xmlns:p14="http://schemas.microsoft.com/office/powerpoint/2010/main" val="3925401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up de băieți și fete își ridică privirea de pe ecranul laptopului pe care îl folosesc în comun pentru a zâmbi la cameră&#10;" title="Grup de băieți și fete își ridică privirea de pe ecranul laptopului pe care îl folosesc în comun pentru a zâmbi la cameră"/>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Vă mulțumim pentru participare la&#10;Hour of CodeTM&#10;"/>
          <p:cNvSpPr/>
          <p:nvPr/>
        </p:nvSpPr>
        <p:spPr>
          <a:xfrm>
            <a:off x="437177" y="2244267"/>
            <a:ext cx="7322866" cy="1200329"/>
          </a:xfrm>
          <a:prstGeom prst="rect">
            <a:avLst/>
          </a:prstGeom>
        </p:spPr>
        <p:txBody>
          <a:bodyPr wrap="square">
            <a:spAutoFit/>
          </a:bodyPr>
          <a:lstStyle/>
          <a:p>
            <a:r>
              <a:rPr lang="ro-RO" sz="3600" dirty="0">
                <a:solidFill>
                  <a:schemeClr val="bg1"/>
                </a:solidFill>
                <a:latin typeface="Segoe UI Light" panose="020B0502040204020203" pitchFamily="34" charset="0"/>
              </a:rPr>
              <a:t>Vă mulțumim pentru participare</a:t>
            </a:r>
          </a:p>
          <a:p>
            <a:r>
              <a:rPr lang="ro-RO" sz="3600" dirty="0">
                <a:solidFill>
                  <a:schemeClr val="bg1"/>
                </a:solidFill>
                <a:latin typeface="Segoe UI Light" panose="020B0502040204020203" pitchFamily="34" charset="0"/>
              </a:rPr>
              <a:t>Hour of Code™ Minecraft</a:t>
            </a:r>
          </a:p>
        </p:txBody>
      </p:sp>
      <p:sp>
        <p:nvSpPr>
          <p:cNvPr id="5" name="Title 4" hidden="1"/>
          <p:cNvSpPr>
            <a:spLocks noGrp="1"/>
          </p:cNvSpPr>
          <p:nvPr>
            <p:ph type="ctrTitle"/>
          </p:nvPr>
        </p:nvSpPr>
        <p:spPr/>
        <p:txBody>
          <a:bodyPr/>
          <a:lstStyle/>
          <a:p>
            <a:r>
              <a:rPr lang="ro-RO"/>
              <a:t>Vă mulțumim pentru participare!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25</a:t>
            </a:fld>
            <a:endParaRPr lang="ro-RO" dirty="0"/>
          </a:p>
        </p:txBody>
      </p:sp>
    </p:spTree>
    <p:extLst>
      <p:ext uri="{BB962C8B-B14F-4D97-AF65-F5344CB8AC3E}">
        <p14:creationId xmlns:p14="http://schemas.microsoft.com/office/powerpoint/2010/main" val="3137942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454702"/>
            <a:ext cx="8808423" cy="1569660"/>
          </a:xfrm>
          <a:prstGeom prst="rect">
            <a:avLst/>
          </a:prstGeom>
        </p:spPr>
        <p:txBody>
          <a:bodyPr wrap="square">
            <a:spAutoFit/>
          </a:bodyPr>
          <a:lstStyle/>
          <a:p>
            <a:pPr marL="0" marR="0" lvl="0" indent="0" algn="l" defTabSz="713203" rtl="0" eaLnBrk="1" fontAlgn="auto" latinLnBrk="0" hangingPunct="1">
              <a:lnSpc>
                <a:spcPct val="100000"/>
              </a:lnSpc>
              <a:spcBef>
                <a:spcPts val="0"/>
              </a:spcBef>
              <a:spcAft>
                <a:spcPts val="0"/>
              </a:spcAft>
              <a:buClrTx/>
              <a:buSzTx/>
              <a:buFontTx/>
              <a:buNone/>
              <a:tabLst/>
              <a:defRPr/>
            </a:pPr>
            <a:r>
              <a:rPr kumimoji="0" lang="ro-RO" sz="1600" b="0" i="0" u="none" strike="noStrike" kern="1200" cap="none" spc="0" normalizeH="0" baseline="0" noProof="0" dirty="0">
                <a:ln>
                  <a:noFill/>
                </a:ln>
                <a:solidFill>
                  <a:schemeClr val="bg1"/>
                </a:solidFill>
                <a:effectLst/>
                <a:uLnTx/>
                <a:uFillTx/>
                <a:latin typeface="Segoe UI Light" panose="020B0502040204020203" pitchFamily="34" charset="0"/>
              </a:rPr>
              <a:t>Drept de autor.</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ro-RO"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ro-RO" sz="1600" b="0" i="0" u="none" strike="noStrike" kern="1200" cap="none" spc="0" normalizeH="0" baseline="0" noProof="0" dirty="0">
                <a:ln>
                  <a:noFill/>
                </a:ln>
                <a:solidFill>
                  <a:schemeClr val="bg1"/>
                </a:solidFill>
                <a:effectLst/>
                <a:uLnTx/>
                <a:uFillTx/>
                <a:latin typeface="Calibri"/>
              </a:rPr>
              <a:t>© Code.org, 2017. Code.org®, sigla CODE și Hour of Code® sunt mărci comerciale ale Code.org</a:t>
            </a:r>
            <a:endParaRPr kumimoji="0" lang="ro-RO"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ro-RO" sz="1600" b="0" i="0" u="none" strike="noStrike" kern="1200" cap="none" spc="0" normalizeH="0" baseline="0" noProof="0" dirty="0">
                <a:ln>
                  <a:noFill/>
                </a:ln>
                <a:solidFill>
                  <a:schemeClr val="bg1"/>
                </a:solidFill>
                <a:effectLst/>
                <a:uLnTx/>
                <a:uFillTx/>
                <a:latin typeface="Calibri"/>
              </a:rPr>
              <a:t>Mojang © 2017. „Minecraft” este o marcă comercială a Mojang AB</a:t>
            </a: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ro-RO" sz="1600" b="0" i="0" u="none" strike="noStrike" kern="1200" cap="none" spc="0" normalizeH="0" baseline="0" noProof="0" dirty="0">
                <a:ln>
                  <a:noFill/>
                </a:ln>
                <a:solidFill>
                  <a:schemeClr val="bg1"/>
                </a:solidFill>
                <a:effectLst/>
                <a:uLnTx/>
                <a:uFillTx/>
                <a:latin typeface="Calibri"/>
              </a:rPr>
              <a:t>© 2017 Microsoft Corporation. Toate drepturile rezervate.</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ro-RO"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ro-RO" dirty="0"/>
              <a:t>Bun venit la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ro-RO"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ro-RO" sz="3600">
                <a:solidFill>
                  <a:schemeClr val="bg1"/>
                </a:solidFill>
                <a:latin typeface="Segoe UI Light" panose="020B0502040204020203" pitchFamily="34" charset="0"/>
              </a:rPr>
              <a:t>Întrebare</a:t>
            </a:r>
          </a:p>
        </p:txBody>
      </p:sp>
      <p:sp>
        <p:nvSpPr>
          <p:cNvPr id="15" name="Rectangle 14"/>
          <p:cNvSpPr/>
          <p:nvPr/>
        </p:nvSpPr>
        <p:spPr>
          <a:xfrm>
            <a:off x="4975226" y="1321069"/>
            <a:ext cx="3657599" cy="3416320"/>
          </a:xfrm>
          <a:prstGeom prst="rect">
            <a:avLst/>
          </a:prstGeom>
        </p:spPr>
        <p:txBody>
          <a:bodyPr wrap="square">
            <a:spAutoFit/>
          </a:bodyPr>
          <a:lstStyle/>
          <a:p>
            <a:r>
              <a:rPr lang="ro-RO" sz="3600" dirty="0">
                <a:latin typeface="Segoe UI Light" panose="020B0502040204020203" pitchFamily="34" charset="0"/>
              </a:rPr>
              <a:t>Atunci când</a:t>
            </a:r>
          </a:p>
          <a:p>
            <a:r>
              <a:rPr lang="ro-RO" sz="3600" dirty="0">
                <a:latin typeface="Segoe UI Light" panose="020B0502040204020203" pitchFamily="34" charset="0"/>
              </a:rPr>
              <a:t>auziți termenul „scriere de cod”, la ce vă gândiți?</a:t>
            </a:r>
          </a:p>
          <a:p>
            <a:r>
              <a:rPr lang="ro-RO" dirty="0"/>
              <a:t> </a:t>
            </a:r>
          </a:p>
          <a:p>
            <a:r>
              <a:rPr lang="ro-RO" sz="1800" dirty="0">
                <a:latin typeface="Segoe UI Light" panose="020B0502040204020203" pitchFamily="34" charset="0"/>
              </a:rPr>
              <a:t>Luați o pauză de 2 minute pentru </a:t>
            </a:r>
            <a:br>
              <a:rPr lang="en-US" sz="1800" dirty="0">
                <a:latin typeface="Segoe UI Light" panose="020B0502040204020203" pitchFamily="34" charset="0"/>
              </a:rPr>
            </a:br>
            <a:r>
              <a:rPr lang="ro-RO" sz="1800" dirty="0">
                <a:latin typeface="Segoe UI Light" panose="020B0502040204020203" pitchFamily="34" charset="0"/>
              </a:rPr>
              <a:t>a le spune prietenilor voștri, iar apoi spuneți întregului grup! </a:t>
            </a:r>
            <a:endParaRPr lang="ro-RO" sz="1800" dirty="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ro-RO"/>
              <a:t>Ce știți despre „scrierea de cod”?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ro-RO"/>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ro-RO" dirty="0"/>
              <a:t>Videoclip Hour of Code™ de la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ro-RO"/>
          </a:p>
        </p:txBody>
      </p:sp>
      <p:pic>
        <p:nvPicPr>
          <p:cNvPr id="2" name="Picture 4">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908018"/>
            <a:ext cx="9144000" cy="38989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1" y="7557"/>
            <a:ext cx="9116501" cy="5715000"/>
          </a:xfrm>
          <a:prstGeom prst="rect">
            <a:avLst/>
          </a:prstGeom>
        </p:spPr>
      </p:pic>
      <p:sp>
        <p:nvSpPr>
          <p:cNvPr id="6" name="Title 5" hidden="1"/>
          <p:cNvSpPr>
            <a:spLocks noGrp="1"/>
          </p:cNvSpPr>
          <p:nvPr>
            <p:ph type="ctrTitle"/>
          </p:nvPr>
        </p:nvSpPr>
        <p:spPr/>
        <p:txBody>
          <a:bodyPr/>
          <a:lstStyle/>
          <a:p>
            <a:r>
              <a:rPr lang="ro-RO"/>
              <a:t>Nu este asta</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ro-RO"/>
          </a:p>
        </p:txBody>
      </p:sp>
      <p:grpSp>
        <p:nvGrpSpPr>
          <p:cNvPr id="7" name="Group 6"/>
          <p:cNvGrpSpPr/>
          <p:nvPr/>
        </p:nvGrpSpPr>
        <p:grpSpPr>
          <a:xfrm>
            <a:off x="4571999" y="2042088"/>
            <a:ext cx="4331369" cy="1473035"/>
            <a:chOff x="4571999" y="2042088"/>
            <a:chExt cx="4331369" cy="1473035"/>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10" name="Rectangle 9"/>
            <p:cNvSpPr/>
            <p:nvPr/>
          </p:nvSpPr>
          <p:spPr>
            <a:xfrm>
              <a:off x="4571999" y="2868792"/>
              <a:ext cx="4331369" cy="646331"/>
            </a:xfrm>
            <a:prstGeom prst="rect">
              <a:avLst/>
            </a:prstGeom>
          </p:spPr>
          <p:txBody>
            <a:bodyPr wrap="square">
              <a:spAutoFit/>
            </a:bodyPr>
            <a:lstStyle/>
            <a:p>
              <a:pPr algn="ctr"/>
              <a:r>
                <a:rPr lang="ro-RO" sz="3600">
                  <a:solidFill>
                    <a:schemeClr val="bg1"/>
                  </a:solidFill>
                  <a:latin typeface="Segoe UI Light" panose="020B0502040204020203" pitchFamily="34" charset="0"/>
                </a:rPr>
                <a:t>Nu este asta.</a:t>
              </a:r>
            </a:p>
          </p:txBody>
        </p:sp>
      </p:gr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up de adolescenți și adolescente își ridică privirea de pe ecranul laptopului pe care îl folosesc în comun pentru a zâmbi la cameră&#10;" title="Grup de adolescenți și adolescente își ridică privirea de pe ecranul laptopului pe care îl folosesc în comun pentru a zâmbi la cameră"/>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646331"/>
          </a:xfrm>
          <a:prstGeom prst="rect">
            <a:avLst/>
          </a:prstGeom>
        </p:spPr>
        <p:txBody>
          <a:bodyPr wrap="square">
            <a:spAutoFit/>
          </a:bodyPr>
          <a:lstStyle/>
          <a:p>
            <a:pPr algn="ctr"/>
            <a:r>
              <a:rPr lang="ro-RO" sz="3600" dirty="0">
                <a:solidFill>
                  <a:schemeClr val="bg1"/>
                </a:solidFill>
                <a:latin typeface="Segoe UI Light" panose="020B0502040204020203" pitchFamily="34" charset="0"/>
              </a:rPr>
              <a:t>Ar putea fi asta.</a:t>
            </a:r>
          </a:p>
        </p:txBody>
      </p:sp>
      <p:sp>
        <p:nvSpPr>
          <p:cNvPr id="6" name="Title 5" hidden="1"/>
          <p:cNvSpPr>
            <a:spLocks noGrp="1"/>
          </p:cNvSpPr>
          <p:nvPr>
            <p:ph type="ctrTitle"/>
          </p:nvPr>
        </p:nvSpPr>
        <p:spPr/>
        <p:txBody>
          <a:bodyPr/>
          <a:lstStyle/>
          <a:p>
            <a:r>
              <a:rPr lang="ro-RO"/>
              <a:t>Nu este nici asta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ro-RO"/>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68465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626568" y="-1631"/>
            <a:ext cx="5715000" cy="5715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539137" cy="597994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ro-RO" sz="3600">
                <a:solidFill>
                  <a:schemeClr val="bg1"/>
                </a:solidFill>
                <a:latin typeface="Segoe UI Light" panose="020B0502040204020203" pitchFamily="34" charset="0"/>
              </a:rPr>
              <a:t>Este asta.</a:t>
            </a:r>
          </a:p>
        </p:txBody>
      </p:sp>
      <p:sp>
        <p:nvSpPr>
          <p:cNvPr id="3" name="Title 2" hidden="1"/>
          <p:cNvSpPr>
            <a:spLocks noGrp="1"/>
          </p:cNvSpPr>
          <p:nvPr>
            <p:ph type="ctrTitle"/>
          </p:nvPr>
        </p:nvSpPr>
        <p:spPr/>
        <p:txBody>
          <a:bodyPr/>
          <a:lstStyle/>
          <a:p>
            <a:r>
              <a:rPr lang="ro-RO"/>
              <a:t>Este asta! </a:t>
            </a:r>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ro-RO"/>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657600" cy="646331"/>
          </a:xfrm>
          <a:prstGeom prst="rect">
            <a:avLst/>
          </a:prstGeom>
        </p:spPr>
        <p:txBody>
          <a:bodyPr wrap="square">
            <a:spAutoFit/>
          </a:bodyPr>
          <a:lstStyle/>
          <a:p>
            <a:r>
              <a:rPr lang="ro-RO" sz="3600">
                <a:solidFill>
                  <a:schemeClr val="bg1"/>
                </a:solidFill>
                <a:latin typeface="Segoe UI Light" panose="020B0502040204020203" pitchFamily="34" charset="0"/>
              </a:rPr>
              <a:t>JK…</a:t>
            </a:r>
          </a:p>
        </p:txBody>
      </p:sp>
      <p:sp>
        <p:nvSpPr>
          <p:cNvPr id="5" name="Title 4" hidden="1"/>
          <p:cNvSpPr>
            <a:spLocks noGrp="1"/>
          </p:cNvSpPr>
          <p:nvPr>
            <p:ph type="ctrTitle"/>
          </p:nvPr>
        </p:nvSpPr>
        <p:spPr/>
        <p:txBody>
          <a:bodyPr/>
          <a:lstStyle/>
          <a:p>
            <a:r>
              <a:rPr lang="ro-RO"/>
              <a:t>Am glumit</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ro-RO"/>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Un băiat și o fată colaborează folosind dispozitive mobile&#10;" title="Un băiat și o fată colaborează folosind dispozitive mobile"/>
          <p:cNvPicPr>
            <a:picLocks noChangeAspect="1"/>
          </p:cNvPicPr>
          <p:nvPr/>
        </p:nvPicPr>
        <p:blipFill rotWithShape="1">
          <a:blip r:embed="rId3">
            <a:extLst>
              <a:ext uri="{28A0092B-C50C-407E-A947-70E740481C1C}">
                <a14:useLocalDpi xmlns:a14="http://schemas.microsoft.com/office/drawing/2010/main" val="0"/>
              </a:ext>
            </a:extLst>
          </a:blip>
          <a:srcRect r="38490"/>
          <a:stretch/>
        </p:blipFill>
        <p:spPr>
          <a:xfrm>
            <a:off x="640155" y="172774"/>
            <a:ext cx="8329033" cy="5390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ro-RO" sz="3600">
                <a:solidFill>
                  <a:schemeClr val="bg1"/>
                </a:solidFill>
                <a:latin typeface="Segoe UI Light" panose="020B0502040204020203" pitchFamily="34" charset="0"/>
              </a:rPr>
              <a:t>Este asta.</a:t>
            </a:r>
          </a:p>
        </p:txBody>
      </p:sp>
      <p:sp>
        <p:nvSpPr>
          <p:cNvPr id="4" name="Title 3" hidden="1"/>
          <p:cNvSpPr>
            <a:spLocks noGrp="1"/>
          </p:cNvSpPr>
          <p:nvPr>
            <p:ph type="ctrTitle"/>
          </p:nvPr>
        </p:nvSpPr>
        <p:spPr/>
        <p:txBody>
          <a:bodyPr/>
          <a:lstStyle/>
          <a:p>
            <a:r>
              <a:rPr lang="ro-RO"/>
              <a:t>De fapt, este asta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ro-RO"/>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5D0919-E553-4631-82BB-653395B0CF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5FD3D5-BD6A-40A9-9B15-2C09F80188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3679</Words>
  <Application>Microsoft Office PowerPoint</Application>
  <PresentationFormat>On-screen Show (16:10)</PresentationFormat>
  <Paragraphs>503</Paragraphs>
  <Slides>26</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Segoe Pro</vt:lpstr>
      <vt:lpstr>Segoe Pro Light</vt:lpstr>
      <vt:lpstr>Segoe UI Light</vt:lpstr>
      <vt:lpstr>Office Theme</vt:lpstr>
      <vt:lpstr>Bun venit la Hour of Code™ </vt:lpstr>
      <vt:lpstr>Haideți să vorbim despre scrierea de cod </vt:lpstr>
      <vt:lpstr>Ce știți despre „scrierea de cod”? </vt:lpstr>
      <vt:lpstr>Videoclip Hour of Code™ de la Code.org </vt:lpstr>
      <vt:lpstr>Nu este asta</vt:lpstr>
      <vt:lpstr>Nu este nici asta </vt:lpstr>
      <vt:lpstr>Este asta! </vt:lpstr>
      <vt:lpstr>Am glumit</vt:lpstr>
      <vt:lpstr>De fapt, este asta </vt:lpstr>
      <vt:lpstr>Și asta </vt:lpstr>
      <vt:lpstr>Scrierea de cod are legătură cu</vt:lpstr>
      <vt:lpstr>Rezolvarea problemelor </vt:lpstr>
      <vt:lpstr>Creativitate</vt:lpstr>
      <vt:lpstr>Colaborare</vt:lpstr>
      <vt:lpstr>Ce vă place să faceţi? </vt:lpstr>
      <vt:lpstr>Dați viață intereselor voastre </vt:lpstr>
      <vt:lpstr>Aplicați cunoștințele învățate </vt:lpstr>
      <vt:lpstr>Cum se desfășoară </vt:lpstr>
      <vt:lpstr>Cum se desfășoară </vt:lpstr>
      <vt:lpstr>Găsiți-vă tutorialul</vt:lpstr>
      <vt:lpstr>Încheiere</vt:lpstr>
      <vt:lpstr>Ce credeți acum despre scrierea de cod? </vt:lpstr>
      <vt:lpstr>Ce doriți să creați? </vt:lpstr>
      <vt:lpstr>Paşii următori</vt:lpstr>
      <vt:lpstr>Vă mulțumim pentru participare! </vt:lpstr>
      <vt:lpstr>Bun venit la Hour of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 </dc:title>
  <dc:creator/>
  <cp:revision>36</cp:revision>
  <dcterms:modified xsi:type="dcterms:W3CDTF">2017-11-02T07:30:22Z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